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5" r:id="rId6"/>
    <p:sldId id="267" r:id="rId7"/>
    <p:sldId id="274" r:id="rId8"/>
    <p:sldId id="257" r:id="rId9"/>
    <p:sldId id="258" r:id="rId10"/>
    <p:sldId id="261" r:id="rId11"/>
    <p:sldId id="260" r:id="rId12"/>
    <p:sldId id="262" r:id="rId13"/>
    <p:sldId id="266" r:id="rId14"/>
    <p:sldId id="270" r:id="rId15"/>
    <p:sldId id="269" r:id="rId16"/>
    <p:sldId id="271" r:id="rId17"/>
    <p:sldId id="259" r:id="rId18"/>
    <p:sldId id="263" r:id="rId19"/>
    <p:sldId id="264" r:id="rId20"/>
    <p:sldId id="268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95" d="100"/>
          <a:sy n="95" d="100"/>
        </p:scale>
        <p:origin x="-72" y="-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10169396" cy="2479676"/>
          </a:xfrm>
        </p:spPr>
        <p:txBody>
          <a:bodyPr/>
          <a:lstStyle/>
          <a:p>
            <a:r>
              <a:rPr lang="en-GB" dirty="0" smtClean="0"/>
              <a:t>Co-production in northern Ireland – challenges and opportunities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Professor john Barry</a:t>
            </a:r>
          </a:p>
          <a:p>
            <a:r>
              <a:rPr lang="en-GB" dirty="0" smtClean="0"/>
              <a:t>Queens university Belfast </a:t>
            </a:r>
          </a:p>
          <a:p>
            <a:r>
              <a:rPr lang="en-GB" dirty="0" smtClean="0"/>
              <a:t>j.barry@qub.ac.uk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4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return on investment and social change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“A type of economic analysis that provides a framework for measuring social value. The SROI ratio represents the social value created for each £1 invested. Integral to this is the process of listening to stakeholders, understanding </a:t>
            </a:r>
            <a:r>
              <a:rPr lang="en-GB" dirty="0" smtClean="0"/>
              <a:t>and </a:t>
            </a:r>
            <a:r>
              <a:rPr lang="en-GB" dirty="0"/>
              <a:t>valuing outcomes</a:t>
            </a:r>
            <a:r>
              <a:rPr lang="en-GB" dirty="0" smtClean="0"/>
              <a:t>”, New </a:t>
            </a:r>
            <a:r>
              <a:rPr lang="en-GB" dirty="0"/>
              <a:t>Philanthropy </a:t>
            </a:r>
            <a:r>
              <a:rPr lang="en-GB" dirty="0" smtClean="0"/>
              <a:t>Capital</a:t>
            </a:r>
          </a:p>
          <a:p>
            <a:pPr marL="0" indent="0">
              <a:buNone/>
            </a:pPr>
            <a:r>
              <a:rPr lang="en-GB" dirty="0" smtClean="0"/>
              <a:t>Based not on maintaining the status quo but on social change…therefore based on a theory of social change (so what for example is local government’s ‘theory of social change?’)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6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041" y="0"/>
            <a:ext cx="9905998" cy="1478570"/>
          </a:xfrm>
        </p:spPr>
        <p:txBody>
          <a:bodyPr/>
          <a:lstStyle/>
          <a:p>
            <a:r>
              <a:rPr lang="en-GB" dirty="0"/>
              <a:t>principles of </a:t>
            </a:r>
            <a:r>
              <a:rPr lang="en-GB" dirty="0" smtClean="0"/>
              <a:t>Social Return On Investment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04" y="1894923"/>
            <a:ext cx="10375607" cy="4673827"/>
          </a:xfrm>
        </p:spPr>
        <p:txBody>
          <a:bodyPr>
            <a:normAutofit/>
          </a:bodyPr>
          <a:lstStyle/>
          <a:p>
            <a:r>
              <a:rPr lang="en-GB" dirty="0" smtClean="0"/>
              <a:t>Involve </a:t>
            </a:r>
            <a:r>
              <a:rPr lang="en-GB" dirty="0"/>
              <a:t>stakeholders</a:t>
            </a:r>
          </a:p>
          <a:p>
            <a:r>
              <a:rPr lang="en-GB" dirty="0" smtClean="0"/>
              <a:t>Understand </a:t>
            </a:r>
            <a:r>
              <a:rPr lang="en-GB" dirty="0"/>
              <a:t>what changes</a:t>
            </a:r>
          </a:p>
          <a:p>
            <a:r>
              <a:rPr lang="en-GB" dirty="0" smtClean="0"/>
              <a:t>Value </a:t>
            </a:r>
            <a:r>
              <a:rPr lang="en-GB" dirty="0"/>
              <a:t>the things that matter</a:t>
            </a:r>
          </a:p>
          <a:p>
            <a:r>
              <a:rPr lang="en-GB" dirty="0" smtClean="0"/>
              <a:t>Include </a:t>
            </a:r>
            <a:r>
              <a:rPr lang="en-GB" dirty="0"/>
              <a:t>only what is material</a:t>
            </a:r>
          </a:p>
          <a:p>
            <a:r>
              <a:rPr lang="en-GB" dirty="0" smtClean="0"/>
              <a:t>Do </a:t>
            </a:r>
            <a:r>
              <a:rPr lang="en-GB" dirty="0"/>
              <a:t>not over-claim</a:t>
            </a:r>
          </a:p>
          <a:p>
            <a:r>
              <a:rPr lang="en-GB" dirty="0" smtClean="0"/>
              <a:t>Be </a:t>
            </a:r>
            <a:r>
              <a:rPr lang="en-GB" dirty="0"/>
              <a:t>transparent</a:t>
            </a:r>
          </a:p>
          <a:p>
            <a:r>
              <a:rPr lang="en-GB" dirty="0" smtClean="0"/>
              <a:t>Verify </a:t>
            </a:r>
            <a:r>
              <a:rPr lang="en-GB" dirty="0"/>
              <a:t>the result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949" y="1559667"/>
            <a:ext cx="7682052" cy="5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return on investment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088" y="1717642"/>
            <a:ext cx="10055323" cy="43565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It </a:t>
            </a:r>
            <a:r>
              <a:rPr lang="en-GB" dirty="0" smtClean="0"/>
              <a:t>attempts to represent in proxy monetary terms the value of </a:t>
            </a:r>
            <a:r>
              <a:rPr lang="en-GB" dirty="0"/>
              <a:t>changes to stakeholders </a:t>
            </a:r>
            <a:r>
              <a:rPr lang="en-GB" dirty="0" smtClean="0"/>
              <a:t>- values </a:t>
            </a:r>
            <a:r>
              <a:rPr lang="en-GB" dirty="0"/>
              <a:t>not usually captured in a market economy – social, community and environmental benefits</a:t>
            </a:r>
          </a:p>
          <a:p>
            <a:pPr marL="0" indent="0">
              <a:buNone/>
            </a:pPr>
            <a:r>
              <a:rPr lang="en-GB" dirty="0"/>
              <a:t>It gives a voice to stakeholders that have been excluded in the past, e.g. disabled workers </a:t>
            </a:r>
            <a:r>
              <a:rPr lang="en-GB" dirty="0" smtClean="0"/>
              <a:t>and </a:t>
            </a:r>
            <a:r>
              <a:rPr lang="en-GB" dirty="0"/>
              <a:t>their families</a:t>
            </a:r>
          </a:p>
          <a:p>
            <a:pPr marL="0" indent="0">
              <a:buNone/>
            </a:pPr>
            <a:r>
              <a:rPr lang="en-GB" dirty="0"/>
              <a:t>It is based on standard accounting and commercial investment principles </a:t>
            </a:r>
          </a:p>
          <a:p>
            <a:pPr marL="0" indent="0">
              <a:buNone/>
            </a:pPr>
            <a:r>
              <a:rPr lang="en-GB" dirty="0"/>
              <a:t>It </a:t>
            </a:r>
            <a:r>
              <a:rPr lang="en-GB" dirty="0" smtClean="0"/>
              <a:t>represents </a:t>
            </a:r>
            <a:r>
              <a:rPr lang="en-GB" dirty="0"/>
              <a:t>the value created by an activity and helps communicate of the value of the work to ‘the people that matter’ </a:t>
            </a:r>
          </a:p>
          <a:p>
            <a:pPr marL="0" indent="0">
              <a:buNone/>
            </a:pPr>
            <a:r>
              <a:rPr lang="en-GB" dirty="0"/>
              <a:t>It involves measuring change –what </a:t>
            </a:r>
            <a:r>
              <a:rPr lang="en-GB" dirty="0" smtClean="0"/>
              <a:t>statutory and community groups and citizens and ultimately the state is or should be aiming for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0" y="0"/>
            <a:ext cx="4659183" cy="6395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75" y="0"/>
            <a:ext cx="5207276" cy="6684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235" y="162424"/>
            <a:ext cx="5872678" cy="63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9441" y="1036505"/>
            <a:ext cx="5604623" cy="55788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“What </a:t>
            </a:r>
            <a:r>
              <a:rPr lang="en-GB" dirty="0"/>
              <a:t>is striking in this report is the evidence of what we have always intuitively known – </a:t>
            </a:r>
            <a:r>
              <a:rPr lang="en-GB" dirty="0" smtClean="0"/>
              <a:t>the value </a:t>
            </a:r>
            <a:r>
              <a:rPr lang="en-GB" dirty="0"/>
              <a:t>of investing in community development work. </a:t>
            </a:r>
            <a:endParaRPr lang="en-GB" dirty="0" smtClean="0"/>
          </a:p>
          <a:p>
            <a:pPr marL="0" indent="0">
              <a:lnSpc>
                <a:spcPct val="100000"/>
              </a:lnSpc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b="1" i="1" dirty="0" smtClean="0"/>
              <a:t>The </a:t>
            </a:r>
            <a:r>
              <a:rPr lang="en-GB" b="1" i="1" dirty="0"/>
              <a:t>report shows that for an </a:t>
            </a:r>
            <a:r>
              <a:rPr lang="en-GB" b="1" i="1" dirty="0" smtClean="0"/>
              <a:t>investment of </a:t>
            </a:r>
            <a:r>
              <a:rPr lang="en-GB" b="1" i="1" dirty="0"/>
              <a:t>£233,655 in community development activity across four authorities the social return </a:t>
            </a:r>
            <a:r>
              <a:rPr lang="en-GB" b="1" i="1" dirty="0" smtClean="0"/>
              <a:t>was approximately £3.5 </a:t>
            </a:r>
            <a:r>
              <a:rPr lang="en-GB" b="1" i="1" dirty="0"/>
              <a:t>million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lnSpc>
                <a:spcPct val="100000"/>
              </a:lnSpc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This </a:t>
            </a:r>
            <a:r>
              <a:rPr lang="en-GB" dirty="0"/>
              <a:t>is an incredible return for statutory investment</a:t>
            </a:r>
            <a:r>
              <a:rPr lang="en-GB" dirty="0" smtClean="0"/>
              <a:t>.” (</a:t>
            </a:r>
            <a:r>
              <a:rPr lang="en-GB" dirty="0" err="1" smtClean="0"/>
              <a:t>nef</a:t>
            </a:r>
            <a:r>
              <a:rPr lang="en-GB" dirty="0" smtClean="0"/>
              <a:t>, 2010, p. I; emphasis added) 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4694" y="261256"/>
            <a:ext cx="4828031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 shift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707" y="1931437"/>
            <a:ext cx="10562253" cy="414279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Genuine listening and relationship building – takes time </a:t>
            </a:r>
          </a:p>
          <a:p>
            <a:pPr marL="0" indent="0">
              <a:buNone/>
            </a:pPr>
            <a:r>
              <a:rPr lang="en-GB" dirty="0" smtClean="0"/>
              <a:t>Leadership </a:t>
            </a:r>
          </a:p>
          <a:p>
            <a:pPr marL="0" indent="0">
              <a:buNone/>
            </a:pPr>
            <a:r>
              <a:rPr lang="en-GB" dirty="0" smtClean="0"/>
              <a:t>How to creatively and positively deal with ‘mess’ – from inappropriate expectations, to conflict and misunderstandings, ‘community’ does not speak with one voice… </a:t>
            </a:r>
          </a:p>
          <a:p>
            <a:pPr marL="0" indent="0">
              <a:buNone/>
            </a:pPr>
            <a:r>
              <a:rPr lang="en-GB" dirty="0" smtClean="0"/>
              <a:t>To open up public sector to not just scrutiny but citizen/user involvement</a:t>
            </a:r>
          </a:p>
          <a:p>
            <a:pPr marL="0" indent="0">
              <a:buNone/>
            </a:pPr>
            <a:r>
              <a:rPr lang="en-GB" dirty="0" smtClean="0"/>
              <a:t>Greater levels of managed risk-taking – ‘bounded risk taking’ - innovation carries risk of failure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6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Doing business differently within the public sector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2097088"/>
            <a:ext cx="10198325" cy="3694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More community engagement </a:t>
            </a:r>
          </a:p>
          <a:p>
            <a:pPr marL="0" indent="0">
              <a:buNone/>
            </a:pPr>
            <a:r>
              <a:rPr lang="en-GB" dirty="0" smtClean="0"/>
              <a:t>Less focus on bureaucracy and official ‘state-speak’ – target, KPIs, etc.  </a:t>
            </a:r>
          </a:p>
          <a:p>
            <a:pPr marL="0" indent="0">
              <a:buNone/>
            </a:pPr>
            <a:r>
              <a:rPr lang="en-GB" dirty="0" smtClean="0"/>
              <a:t>A new shared language based around a co-created and shared vision (maybe even a shared brand)</a:t>
            </a:r>
          </a:p>
          <a:p>
            <a:pPr marL="0" indent="0">
              <a:buNone/>
            </a:pPr>
            <a:r>
              <a:rPr lang="en-GB" dirty="0" smtClean="0"/>
              <a:t>Harnessing enthusiasm not dampening it – ‘Yes/maybe …but…’ rather than ‘No…and’</a:t>
            </a:r>
          </a:p>
          <a:p>
            <a:pPr marL="0" indent="0">
              <a:buNone/>
            </a:pPr>
            <a:r>
              <a:rPr lang="en-GB" dirty="0" smtClean="0"/>
              <a:t>In starting new initiatives personalities as or sometimes more important than processes and structures 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0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7646" y="373224"/>
            <a:ext cx="9905998" cy="1478570"/>
          </a:xfrm>
        </p:spPr>
        <p:txBody>
          <a:bodyPr/>
          <a:lstStyle/>
          <a:p>
            <a:r>
              <a:rPr lang="en-GB" dirty="0" smtClean="0"/>
              <a:t>Radical change…getting to the root, </a:t>
            </a:r>
            <a:br>
              <a:rPr lang="en-GB" dirty="0" smtClean="0"/>
            </a:br>
            <a:r>
              <a:rPr lang="en-GB" dirty="0" smtClean="0"/>
              <a:t>the cause not just the effects 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2563" y="0"/>
            <a:ext cx="2309437" cy="3564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7366" y="2107568"/>
            <a:ext cx="94481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Way </a:t>
            </a:r>
            <a:r>
              <a:rPr lang="en-GB" sz="3200" dirty="0"/>
              <a:t>to mainstream </a:t>
            </a:r>
            <a:r>
              <a:rPr lang="en-GB" sz="3200" dirty="0" smtClean="0"/>
              <a:t>co­production is not through </a:t>
            </a:r>
          </a:p>
          <a:p>
            <a:r>
              <a:rPr lang="en-GB" sz="3200" dirty="0" smtClean="0"/>
              <a:t>more and more programmes but to change how </a:t>
            </a:r>
          </a:p>
          <a:p>
            <a:r>
              <a:rPr lang="en-GB" sz="3200" dirty="0" smtClean="0"/>
              <a:t>the following are done: </a:t>
            </a:r>
          </a:p>
          <a:p>
            <a:r>
              <a:rPr lang="en-GB" sz="3200" dirty="0" smtClean="0"/>
              <a:t>Budgeting;</a:t>
            </a:r>
          </a:p>
          <a:p>
            <a:r>
              <a:rPr lang="en-GB" sz="3200" dirty="0" smtClean="0"/>
              <a:t>Strategy setting; </a:t>
            </a:r>
            <a:r>
              <a:rPr lang="en-GB" sz="3200" dirty="0"/>
              <a:t> </a:t>
            </a:r>
            <a:endParaRPr lang="en-GB" sz="3200" dirty="0" smtClean="0"/>
          </a:p>
          <a:p>
            <a:r>
              <a:rPr lang="en-GB" sz="3200" dirty="0" smtClean="0"/>
              <a:t>Relationships</a:t>
            </a:r>
            <a:r>
              <a:rPr lang="en-GB" sz="3200" dirty="0"/>
              <a:t> with civil </a:t>
            </a:r>
            <a:r>
              <a:rPr lang="en-GB" sz="3200" dirty="0" smtClean="0"/>
              <a:t>society;</a:t>
            </a:r>
          </a:p>
          <a:p>
            <a:r>
              <a:rPr lang="en-GB" sz="3200" dirty="0" smtClean="0"/>
              <a:t>Performance management;</a:t>
            </a:r>
          </a:p>
          <a:p>
            <a:r>
              <a:rPr lang="en-GB" sz="3200" dirty="0" smtClean="0"/>
              <a:t>Professional cultures, including training and CPD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099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Co-production and performance management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10120637" cy="41139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“Performance </a:t>
            </a:r>
            <a:r>
              <a:rPr lang="en-GB" dirty="0"/>
              <a:t>management systems, which incentivise a focus on short </a:t>
            </a:r>
            <a:r>
              <a:rPr lang="en-GB" dirty="0" smtClean="0"/>
              <a:t>term improvements </a:t>
            </a:r>
            <a:r>
              <a:rPr lang="en-GB" dirty="0"/>
              <a:t>against narrow ‘top down’ indicators, divert professional attention </a:t>
            </a:r>
            <a:r>
              <a:rPr lang="en-GB" dirty="0" smtClean="0"/>
              <a:t>and</a:t>
            </a:r>
            <a:r>
              <a:rPr lang="en-GB" dirty="0"/>
              <a:t> commitments away from building </a:t>
            </a:r>
            <a:r>
              <a:rPr lang="en-GB" dirty="0" smtClean="0"/>
              <a:t>relationships”</a:t>
            </a:r>
            <a:r>
              <a:rPr lang="en-GB" dirty="0"/>
              <a:t> </a:t>
            </a:r>
            <a:r>
              <a:rPr lang="en-GB" dirty="0" smtClean="0"/>
              <a:t> (Horne and Shirley, 2009, p.66)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Indeed developing relationships which take time and which may be unfocused initially, could be viewed as a ‘waste of time’ for busy professionals.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And a ‘compliance culture’ can quickly result in meaningless and socially useless (even if bureaucratically helpful and/or unavoidable) ‘tick boxing’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Frontline </a:t>
            </a:r>
            <a:r>
              <a:rPr lang="en-GB" dirty="0" smtClean="0"/>
              <a:t>service delivery workers</a:t>
            </a:r>
            <a:r>
              <a:rPr lang="en-GB" dirty="0"/>
              <a:t> are well placed to set up </a:t>
            </a:r>
            <a:r>
              <a:rPr lang="en-GB" dirty="0" smtClean="0"/>
              <a:t>’peer support networks’ for service users but they are not empowered</a:t>
            </a:r>
            <a:r>
              <a:rPr lang="en-GB" dirty="0"/>
              <a:t> or incentivised to do so</a:t>
            </a:r>
          </a:p>
        </p:txBody>
      </p:sp>
    </p:spTree>
    <p:extLst>
      <p:ext uri="{BB962C8B-B14F-4D97-AF65-F5344CB8AC3E}">
        <p14:creationId xmlns:p14="http://schemas.microsoft.com/office/powerpoint/2010/main" val="31398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Only connect….</a:t>
            </a:r>
            <a:r>
              <a:rPr lang="en-GB" dirty="0" err="1" smtClean="0"/>
              <a:t>e.m</a:t>
            </a:r>
            <a:r>
              <a:rPr lang="en-GB" dirty="0" smtClean="0"/>
              <a:t>. </a:t>
            </a:r>
            <a:r>
              <a:rPr lang="en-GB" dirty="0" err="1" smtClean="0"/>
              <a:t>forster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098" y="1997560"/>
            <a:ext cx="10419216" cy="467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“What </a:t>
            </a:r>
            <a:r>
              <a:rPr lang="en-GB" sz="2800" dirty="0"/>
              <a:t>is clear from both research and experience is that there can be no exact guidance, toolkits or how to manuals for </a:t>
            </a:r>
            <a:r>
              <a:rPr lang="en-GB" sz="2800" dirty="0" smtClean="0"/>
              <a:t>co-production.  </a:t>
            </a:r>
            <a:r>
              <a:rPr lang="en-GB" sz="2800" dirty="0"/>
              <a:t>It requires a shift in mind-set about current ways of working from both statutory bodies and communities.  Statutory staff often need to use a greater range of interpersonal, relational, facilitative skills rather than a delivery focus being predominant (</a:t>
            </a:r>
            <a:r>
              <a:rPr lang="en-GB" sz="2800" dirty="0" err="1"/>
              <a:t>Nesta</a:t>
            </a:r>
            <a:r>
              <a:rPr lang="en-GB" sz="2800" dirty="0"/>
              <a:t> 2012</a:t>
            </a:r>
            <a:r>
              <a:rPr lang="en-GB" sz="2800" dirty="0" smtClean="0"/>
              <a:t>)”. </a:t>
            </a:r>
          </a:p>
          <a:p>
            <a:pPr marL="0" indent="0">
              <a:buNone/>
            </a:pPr>
            <a:r>
              <a:rPr lang="en-GB" sz="2800" dirty="0" err="1"/>
              <a:t>Duneane</a:t>
            </a:r>
            <a:r>
              <a:rPr lang="en-GB" sz="2800" dirty="0"/>
              <a:t> Community </a:t>
            </a:r>
            <a:r>
              <a:rPr lang="en-GB" sz="2800" dirty="0" smtClean="0"/>
              <a:t>Collective: </a:t>
            </a:r>
            <a:r>
              <a:rPr lang="en-GB" sz="2800" dirty="0"/>
              <a:t>A co-production </a:t>
            </a:r>
            <a:r>
              <a:rPr lang="en-GB" sz="2800" dirty="0" smtClean="0"/>
              <a:t>pilot, (2017), p. 6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628" y="0"/>
            <a:ext cx="56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Thank you for listening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 smtClean="0"/>
              <a:t>Any questions or </a:t>
            </a:r>
          </a:p>
          <a:p>
            <a:pPr marL="0" indent="0">
              <a:buNone/>
            </a:pPr>
            <a:r>
              <a:rPr lang="en-GB" sz="6600" dirty="0" smtClean="0"/>
              <a:t>comments?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7927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638" y="-90608"/>
            <a:ext cx="9905998" cy="1478570"/>
          </a:xfrm>
        </p:spPr>
        <p:txBody>
          <a:bodyPr/>
          <a:lstStyle/>
          <a:p>
            <a:r>
              <a:rPr lang="en-GB" dirty="0" smtClean="0"/>
              <a:t>Starting out…some guiding principles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70" y="1101012"/>
            <a:ext cx="10142342" cy="5505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a</a:t>
            </a:r>
            <a:r>
              <a:rPr lang="en-GB" dirty="0">
                <a:latin typeface="+mj-lt"/>
              </a:rPr>
              <a:t>) everyone has something </a:t>
            </a:r>
            <a:r>
              <a:rPr lang="en-GB" dirty="0" smtClean="0">
                <a:latin typeface="+mj-lt"/>
              </a:rPr>
              <a:t>to contribute;</a:t>
            </a:r>
            <a:r>
              <a:rPr lang="en-GB" dirty="0">
                <a:latin typeface="+mj-lt"/>
              </a:rPr>
              <a:t> </a:t>
            </a: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b</a:t>
            </a:r>
            <a:r>
              <a:rPr lang="en-GB" dirty="0">
                <a:latin typeface="+mj-lt"/>
              </a:rPr>
              <a:t>) reciprocity is </a:t>
            </a:r>
            <a:r>
              <a:rPr lang="en-GB" dirty="0" smtClean="0">
                <a:latin typeface="+mj-lt"/>
              </a:rPr>
              <a:t>important i.e. giving as well as receiving, not charity;</a:t>
            </a:r>
            <a:r>
              <a:rPr lang="en-GB" dirty="0">
                <a:latin typeface="+mj-lt"/>
              </a:rPr>
              <a:t> </a:t>
            </a:r>
            <a:r>
              <a:rPr lang="en-GB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c) relationships</a:t>
            </a:r>
            <a:r>
              <a:rPr lang="en-GB" dirty="0">
                <a:latin typeface="+mj-lt"/>
              </a:rPr>
              <a:t> </a:t>
            </a:r>
            <a:r>
              <a:rPr lang="en-GB" dirty="0" smtClean="0">
                <a:latin typeface="+mj-lt"/>
              </a:rPr>
              <a:t>matter, hierarchy (often!) does not;</a:t>
            </a:r>
            <a:r>
              <a:rPr lang="en-GB" dirty="0">
                <a:latin typeface="+mj-lt"/>
              </a:rPr>
              <a:t> </a:t>
            </a: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d</a:t>
            </a:r>
            <a:r>
              <a:rPr lang="en-GB" dirty="0">
                <a:latin typeface="+mj-lt"/>
              </a:rPr>
              <a:t>) social </a:t>
            </a:r>
            <a:r>
              <a:rPr lang="en-GB" dirty="0" smtClean="0">
                <a:latin typeface="+mj-lt"/>
              </a:rPr>
              <a:t>contributions and outcomes can be as important as financial ones or targets;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e) adopt a positive/asset approach rather than a problem/deficit one;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f) autonomy and support as ‘recognition’, as important as finance for identifying and meeting needs (especially where relationships, imagination and innovation called for). 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g) food important…as is sometimes letting go – responsible risk taking ! 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And to mean and practice all that not simply say it…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46" y="877078"/>
            <a:ext cx="12333281" cy="481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025" y="4485049"/>
            <a:ext cx="10428546" cy="1478570"/>
          </a:xfrm>
        </p:spPr>
        <p:txBody>
          <a:bodyPr>
            <a:normAutofit fontScale="90000"/>
          </a:bodyPr>
          <a:lstStyle/>
          <a:p>
            <a:r>
              <a:rPr lang="en-GB" b="1" i="1" smtClean="0">
                <a:latin typeface="Book Antiqua" panose="02040602050305030304" pitchFamily="18" charset="0"/>
              </a:rPr>
              <a:t>Co-­</a:t>
            </a:r>
            <a:r>
              <a:rPr lang="en-GB" b="1" i="1" dirty="0">
                <a:latin typeface="Book Antiqua" panose="02040602050305030304" pitchFamily="18" charset="0"/>
              </a:rPr>
              <a:t>production in public services</a:t>
            </a:r>
            <a:r>
              <a:rPr lang="en-GB" b="1" i="1" dirty="0" smtClean="0">
                <a:latin typeface="Book Antiqua" panose="02040602050305030304" pitchFamily="18" charset="0"/>
              </a:rPr>
              <a:t>: a</a:t>
            </a:r>
            <a:r>
              <a:rPr lang="en-GB" b="1" i="1" dirty="0">
                <a:latin typeface="Book Antiqua" panose="02040602050305030304" pitchFamily="18" charset="0"/>
              </a:rPr>
              <a:t> new partnership with </a:t>
            </a:r>
            <a:r>
              <a:rPr lang="en-GB" b="1" i="1" dirty="0" smtClean="0">
                <a:latin typeface="Book Antiqua" panose="02040602050305030304" pitchFamily="18" charset="0"/>
              </a:rPr>
              <a:t>citizens</a:t>
            </a:r>
            <a:r>
              <a:rPr lang="en-GB" dirty="0" smtClean="0">
                <a:latin typeface="Book Antiqua" panose="02040602050305030304" pitchFamily="18" charset="0"/>
              </a:rPr>
              <a:t>, Matthew</a:t>
            </a:r>
            <a:r>
              <a:rPr lang="en-GB" dirty="0">
                <a:latin typeface="Book Antiqua" panose="02040602050305030304" pitchFamily="18" charset="0"/>
              </a:rPr>
              <a:t> Horne and Tom </a:t>
            </a:r>
            <a:r>
              <a:rPr lang="en-GB" dirty="0" smtClean="0">
                <a:latin typeface="Book Antiqua" panose="02040602050305030304" pitchFamily="18" charset="0"/>
              </a:rPr>
              <a:t>Shirley,</a:t>
            </a:r>
            <a:r>
              <a:rPr lang="en-GB" dirty="0">
                <a:latin typeface="Book Antiqua" panose="02040602050305030304" pitchFamily="18" charset="0"/>
              </a:rPr>
              <a:t> 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321" y="158621"/>
            <a:ext cx="9905999" cy="38713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 err="1" smtClean="0"/>
              <a:t>i</a:t>
            </a:r>
            <a:r>
              <a:rPr lang="en-GB" dirty="0" smtClean="0"/>
              <a:t>. </a:t>
            </a:r>
            <a:r>
              <a:rPr lang="en-GB" dirty="0"/>
              <a:t>Co­production often improves outcomes – evidence shows that </a:t>
            </a:r>
            <a:r>
              <a:rPr lang="en-GB" dirty="0" smtClean="0"/>
              <a:t>interventions that adopt this approach have </a:t>
            </a:r>
            <a:r>
              <a:rPr lang="en-GB" dirty="0"/>
              <a:t>a big impact on outcomes.</a:t>
            </a:r>
          </a:p>
          <a:p>
            <a:pPr marL="0" indent="0">
              <a:buNone/>
            </a:pPr>
            <a:r>
              <a:rPr lang="en-GB" dirty="0"/>
              <a:t>ii. The public frequently want to be more active partners – the </a:t>
            </a:r>
            <a:r>
              <a:rPr lang="en-GB" dirty="0" smtClean="0"/>
              <a:t>public want to be more involved when</a:t>
            </a:r>
            <a:r>
              <a:rPr lang="en-GB" dirty="0"/>
              <a:t> public services relate directly to them and their family – </a:t>
            </a:r>
            <a:r>
              <a:rPr lang="en-GB" dirty="0" smtClean="0"/>
              <a:t>we usually underestimate people’s</a:t>
            </a:r>
            <a:r>
              <a:rPr lang="en-GB" dirty="0"/>
              <a:t> willingness to help others.</a:t>
            </a:r>
          </a:p>
          <a:p>
            <a:pPr marL="0" indent="0">
              <a:buNone/>
            </a:pPr>
            <a:r>
              <a:rPr lang="en-GB" dirty="0"/>
              <a:t>iii.  The value citizens can contribute is significant – the scale and value of the resources that the public contribute is enormous families and communities generate a huge amount of economic value that is unmeasured and unrecognised by public services. </a:t>
            </a:r>
          </a:p>
          <a:p>
            <a:pPr marL="0" indent="0">
              <a:buNone/>
            </a:pPr>
            <a:r>
              <a:rPr lang="en-GB" dirty="0"/>
              <a:t>iv.  Co­production often improves value for money – evidence also shows that </a:t>
            </a:r>
            <a:r>
              <a:rPr lang="en-GB" dirty="0" smtClean="0"/>
              <a:t>the economic benefits of co­production</a:t>
            </a:r>
            <a:r>
              <a:rPr lang="en-GB" dirty="0"/>
              <a:t> approaches outweigh the costs</a:t>
            </a:r>
            <a:r>
              <a:rPr lang="en-GB" dirty="0" smtClean="0"/>
              <a:t>.” (p.5)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40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11" y="-1"/>
            <a:ext cx="10391224" cy="1567543"/>
          </a:xfrm>
        </p:spPr>
        <p:txBody>
          <a:bodyPr/>
          <a:lstStyle/>
          <a:p>
            <a:r>
              <a:rPr lang="en-GB" dirty="0" smtClean="0"/>
              <a:t>Basic model of social action and social change – structures and agency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13272"/>
            <a:ext cx="6000893" cy="5444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409" y="2930315"/>
            <a:ext cx="6154591" cy="208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SWOT analysis of Co-Production in Northern Ireland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10316580" cy="38247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b="1" u="sng" dirty="0" smtClean="0"/>
              <a:t>Strengths</a:t>
            </a:r>
            <a:r>
              <a:rPr lang="en-GB" sz="3200" dirty="0" smtClean="0"/>
              <a:t> – relatively strong social economy and community sector</a:t>
            </a:r>
          </a:p>
          <a:p>
            <a:pPr marL="0" indent="0">
              <a:buNone/>
            </a:pPr>
            <a:r>
              <a:rPr lang="en-GB" sz="3200" b="1" u="sng" dirty="0" smtClean="0"/>
              <a:t>Weakness</a:t>
            </a:r>
            <a:r>
              <a:rPr lang="en-GB" sz="3200" dirty="0" smtClean="0"/>
              <a:t> – novel idea, ignorance and resistance, lack of capacity and shared vision </a:t>
            </a:r>
          </a:p>
          <a:p>
            <a:pPr marL="0" indent="0">
              <a:buNone/>
            </a:pPr>
            <a:r>
              <a:rPr lang="en-GB" sz="3200" b="1" u="sng" dirty="0" smtClean="0"/>
              <a:t>Opportunities</a:t>
            </a:r>
            <a:r>
              <a:rPr lang="en-GB" sz="3200" dirty="0" smtClean="0"/>
              <a:t> – Community Planning, greater powers to local government, outcome based accountability, ‘progressive austerity’?</a:t>
            </a:r>
          </a:p>
          <a:p>
            <a:pPr marL="0" indent="0">
              <a:buNone/>
            </a:pPr>
            <a:r>
              <a:rPr lang="en-GB" sz="3200" b="1" u="sng" dirty="0" smtClean="0"/>
              <a:t>Threats</a:t>
            </a:r>
            <a:r>
              <a:rPr lang="en-GB" sz="3200" dirty="0" smtClean="0"/>
              <a:t> – central government instability, </a:t>
            </a:r>
            <a:r>
              <a:rPr lang="en-GB" sz="3200" i="1" dirty="0" smtClean="0"/>
              <a:t>‘</a:t>
            </a:r>
            <a:r>
              <a:rPr lang="en-GB" sz="3200" i="1" dirty="0" err="1" smtClean="0"/>
              <a:t>consultationitis</a:t>
            </a:r>
            <a:r>
              <a:rPr lang="en-GB" sz="3200" i="1" dirty="0" smtClean="0"/>
              <a:t>’</a:t>
            </a:r>
            <a:r>
              <a:rPr lang="en-GB" sz="3200" dirty="0" smtClean="0"/>
              <a:t>, risk averse decision-making culture, unrealistic expectations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8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Harnessing the power of community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2249486"/>
            <a:ext cx="10711543" cy="370344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Community </a:t>
            </a:r>
            <a:r>
              <a:rPr lang="en-GB" dirty="0"/>
              <a:t>development </a:t>
            </a:r>
            <a:r>
              <a:rPr lang="en-GB" dirty="0" smtClean="0"/>
              <a:t>not coextensive with ensuring either 1) good governance within community groups or 2) ensuring better grant application skills and success.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Community as active, source of solutions not simply passive recipients of services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Especially in relation to complex social issues – problems or untapped potential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1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planning – statutory agencies ‘on tap…not on top’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020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Democratic identification of community needs and priorities</a:t>
            </a:r>
          </a:p>
          <a:p>
            <a:pPr marL="0" indent="0">
              <a:buNone/>
            </a:pPr>
            <a:r>
              <a:rPr lang="en-GB" dirty="0" smtClean="0"/>
              <a:t>The person who wears the shoes knows where they pinch</a:t>
            </a:r>
          </a:p>
          <a:p>
            <a:pPr marL="0" indent="0">
              <a:buNone/>
            </a:pPr>
            <a:r>
              <a:rPr lang="en-GB" dirty="0" smtClean="0"/>
              <a:t>Knowledge is power…what gets measured gets done – are we measuring the right things? </a:t>
            </a:r>
          </a:p>
          <a:p>
            <a:pPr marL="0" indent="0">
              <a:buNone/>
            </a:pPr>
            <a:r>
              <a:rPr lang="en-GB" dirty="0" smtClean="0"/>
              <a:t>Citizen based process – within which service user/rate payer identities and roles are located   </a:t>
            </a:r>
          </a:p>
          <a:p>
            <a:pPr marL="0" indent="0">
              <a:buNone/>
            </a:pPr>
            <a:r>
              <a:rPr lang="en-GB" dirty="0" smtClean="0"/>
              <a:t>Overall direction of travel - Getting public sector out into the community and </a:t>
            </a:r>
            <a:r>
              <a:rPr lang="en-GB" i="1" dirty="0" smtClean="0"/>
              <a:t>vice versa </a:t>
            </a:r>
            <a:r>
              <a:rPr lang="en-GB" dirty="0" smtClean="0"/>
              <a:t>– bringing the community into the public sector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2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government reform </a:t>
            </a:r>
            <a:br>
              <a:rPr lang="en-GB" dirty="0" smtClean="0"/>
            </a:br>
            <a:r>
              <a:rPr lang="en-GB" dirty="0" smtClean="0"/>
              <a:t>in northern Ireland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0" y="2013112"/>
            <a:ext cx="9905999" cy="4415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Local government being more innovative in using their </a:t>
            </a:r>
          </a:p>
          <a:p>
            <a:pPr marL="0" indent="0">
              <a:buNone/>
            </a:pPr>
            <a:r>
              <a:rPr lang="en-GB" dirty="0" smtClean="0"/>
              <a:t>general powers of competence and duty to promote </a:t>
            </a:r>
          </a:p>
          <a:p>
            <a:pPr marL="0" indent="0">
              <a:buNone/>
            </a:pPr>
            <a:r>
              <a:rPr lang="en-GB" dirty="0" smtClean="0"/>
              <a:t>well-being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Potential of Community Planning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Outcomes/results based accountability</a:t>
            </a:r>
          </a:p>
          <a:p>
            <a:pPr marL="0" indent="0">
              <a:buNone/>
            </a:pPr>
            <a:r>
              <a:rPr lang="en-GB" dirty="0" smtClean="0"/>
              <a:t>Outcome based decision making, accountability and </a:t>
            </a:r>
          </a:p>
          <a:p>
            <a:pPr marL="0" indent="0">
              <a:buNone/>
            </a:pPr>
            <a:r>
              <a:rPr lang="en-GB" dirty="0" smtClean="0"/>
              <a:t>performance management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7" y="441371"/>
            <a:ext cx="8280000" cy="6272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00" y="0"/>
            <a:ext cx="4968000" cy="69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722" y="486002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GB" sz="4000" i="1" dirty="0" smtClean="0"/>
              <a:t>Nihil </a:t>
            </a:r>
            <a:r>
              <a:rPr lang="en-GB" sz="4000" i="1" dirty="0"/>
              <a:t>de </a:t>
            </a:r>
            <a:r>
              <a:rPr lang="en-GB" sz="4000" i="1" dirty="0" err="1"/>
              <a:t>nobis</a:t>
            </a:r>
            <a:r>
              <a:rPr lang="en-GB" sz="4000" i="1" dirty="0"/>
              <a:t>, sine </a:t>
            </a:r>
            <a:r>
              <a:rPr lang="en-GB" sz="4000" i="1" dirty="0" err="1" smtClean="0"/>
              <a:t>nobis</a:t>
            </a:r>
            <a:r>
              <a:rPr lang="en-GB" sz="4000" i="1" dirty="0" smtClean="0"/>
              <a:t> </a:t>
            </a:r>
            <a:r>
              <a:rPr lang="en-GB" sz="4000" dirty="0"/>
              <a:t>or </a:t>
            </a:r>
            <a:endParaRPr lang="en-GB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37" y="1509446"/>
            <a:ext cx="8658808" cy="503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F5E4DBB8BAE49BE2BD33B5EA03B07" ma:contentTypeVersion="4" ma:contentTypeDescription="Create a new document." ma:contentTypeScope="" ma:versionID="5bff064902183122efb5d86b38bb85e0">
  <xsd:schema xmlns:xsd="http://www.w3.org/2001/XMLSchema" xmlns:xs="http://www.w3.org/2001/XMLSchema" xmlns:p="http://schemas.microsoft.com/office/2006/metadata/properties" xmlns:ns2="882961be-b4e2-4be2-8866-7e7dd015d99c" targetNamespace="http://schemas.microsoft.com/office/2006/metadata/properties" ma:root="true" ma:fieldsID="7be759caac39e39c3b8619e5d5439bcd" ns2:_="">
    <xsd:import namespace="882961be-b4e2-4be2-8866-7e7dd015d9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61be-b4e2-4be2-8866-7e7dd015d9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7FC70D-D53A-4DCE-A508-CB26D28F3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2961be-b4e2-4be2-8866-7e7dd015d9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053B23-0C09-4198-85B3-E8202AA3D2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F6AAD-63EB-4214-9863-144A9A340EB4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882961be-b4e2-4be2-8866-7e7dd015d99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253</TotalTime>
  <Words>849</Words>
  <Application>Microsoft Office PowerPoint</Application>
  <PresentationFormat>Custom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Circuit</vt:lpstr>
      <vt:lpstr>Co-production in northern Ireland – challenges and opportunities </vt:lpstr>
      <vt:lpstr>Starting out…some guiding principles </vt:lpstr>
      <vt:lpstr>Co-­production in public services: a new partnership with citizens, Matthew Horne and Tom Shirley, 2009</vt:lpstr>
      <vt:lpstr>Basic model of social action and social change – structures and agency</vt:lpstr>
      <vt:lpstr>SWOT analysis of Co-Production in Northern Ireland</vt:lpstr>
      <vt:lpstr>Harnessing the power of community </vt:lpstr>
      <vt:lpstr>Community planning – statutory agencies ‘on tap…not on top’ </vt:lpstr>
      <vt:lpstr>Local government reform  in northern Ireland </vt:lpstr>
      <vt:lpstr>PowerPoint Presentation</vt:lpstr>
      <vt:lpstr>Social return on investment and social change  </vt:lpstr>
      <vt:lpstr>principles of Social Return On Investment</vt:lpstr>
      <vt:lpstr>Social return on investment </vt:lpstr>
      <vt:lpstr>PowerPoint Presentation</vt:lpstr>
      <vt:lpstr>Culture shift </vt:lpstr>
      <vt:lpstr>Doing business differently within the public sector </vt:lpstr>
      <vt:lpstr>Radical change…getting to the root,  the cause not just the effects  </vt:lpstr>
      <vt:lpstr>Co-production and performance management </vt:lpstr>
      <vt:lpstr>Only connect….e.m. forster </vt:lpstr>
      <vt:lpstr>Thank you for listening</vt:lpstr>
    </vt:vector>
  </TitlesOfParts>
  <Company>Queens University Belfast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Co-production in northern Ireland – challenges and opportunities</dc:title>
  <dc:creator>John Barry</dc:creator>
  <cp:lastModifiedBy>Jenny Hanna</cp:lastModifiedBy>
  <cp:revision>30</cp:revision>
  <dcterms:created xsi:type="dcterms:W3CDTF">2017-02-13T14:41:32Z</dcterms:created>
  <dcterms:modified xsi:type="dcterms:W3CDTF">2017-03-01T14:55:03Z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0x010100FFDF5E4DBB8BAE49BE2BD33B5EA03B07</vt:lpwstr>
  </property>
</Properties>
</file>