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57"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1" r:id="rId18"/>
    <p:sldId id="280" r:id="rId19"/>
    <p:sldId id="282" r:id="rId20"/>
    <p:sldId id="283" r:id="rId21"/>
    <p:sldId id="284" r:id="rId22"/>
    <p:sldId id="285" r:id="rId23"/>
    <p:sldId id="286" r:id="rId24"/>
    <p:sldId id="287" r:id="rId25"/>
    <p:sldId id="288" r:id="rId26"/>
    <p:sldId id="289" r:id="rId27"/>
    <p:sldId id="291" r:id="rId28"/>
    <p:sldId id="296" r:id="rId29"/>
    <p:sldId id="297" r:id="rId30"/>
    <p:sldId id="293" r:id="rId31"/>
    <p:sldId id="294" r:id="rId32"/>
    <p:sldId id="295" r:id="rId33"/>
    <p:sldId id="298" r:id="rId34"/>
    <p:sldId id="299" r:id="rId35"/>
    <p:sldId id="300" r:id="rId36"/>
    <p:sldId id="301" r:id="rId37"/>
    <p:sldId id="302" r:id="rId38"/>
    <p:sldId id="307" r:id="rId39"/>
    <p:sldId id="303" r:id="rId40"/>
    <p:sldId id="304" r:id="rId41"/>
    <p:sldId id="305" r:id="rId42"/>
    <p:sldId id="306"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4" r:id="rId59"/>
    <p:sldId id="325" r:id="rId60"/>
    <p:sldId id="326" r:id="rId61"/>
    <p:sldId id="327" r:id="rId62"/>
  </p:sldIdLst>
  <p:sldSz cx="9144000" cy="6858000" type="screen4x3"/>
  <p:notesSz cx="6858000" cy="9144000"/>
  <p:defaultTextStyle>
    <a:defPPr>
      <a:defRPr lang="en-US"/>
    </a:defPPr>
    <a:lvl1pPr algn="just" rtl="0" fontAlgn="base">
      <a:spcBef>
        <a:spcPct val="50000"/>
      </a:spcBef>
      <a:spcAft>
        <a:spcPct val="0"/>
      </a:spcAft>
      <a:defRPr sz="3600" b="1" kern="1200">
        <a:solidFill>
          <a:srgbClr val="FF3300"/>
        </a:solidFill>
        <a:latin typeface="Times New Roman" pitchFamily="18" charset="0"/>
        <a:ea typeface="+mn-ea"/>
        <a:cs typeface="+mn-cs"/>
      </a:defRPr>
    </a:lvl1pPr>
    <a:lvl2pPr marL="457200" algn="just" rtl="0" fontAlgn="base">
      <a:spcBef>
        <a:spcPct val="50000"/>
      </a:spcBef>
      <a:spcAft>
        <a:spcPct val="0"/>
      </a:spcAft>
      <a:defRPr sz="3600" b="1" kern="1200">
        <a:solidFill>
          <a:srgbClr val="FF3300"/>
        </a:solidFill>
        <a:latin typeface="Times New Roman" pitchFamily="18" charset="0"/>
        <a:ea typeface="+mn-ea"/>
        <a:cs typeface="+mn-cs"/>
      </a:defRPr>
    </a:lvl2pPr>
    <a:lvl3pPr marL="914400" algn="just" rtl="0" fontAlgn="base">
      <a:spcBef>
        <a:spcPct val="50000"/>
      </a:spcBef>
      <a:spcAft>
        <a:spcPct val="0"/>
      </a:spcAft>
      <a:defRPr sz="3600" b="1" kern="1200">
        <a:solidFill>
          <a:srgbClr val="FF3300"/>
        </a:solidFill>
        <a:latin typeface="Times New Roman" pitchFamily="18" charset="0"/>
        <a:ea typeface="+mn-ea"/>
        <a:cs typeface="+mn-cs"/>
      </a:defRPr>
    </a:lvl3pPr>
    <a:lvl4pPr marL="1371600" algn="just" rtl="0" fontAlgn="base">
      <a:spcBef>
        <a:spcPct val="50000"/>
      </a:spcBef>
      <a:spcAft>
        <a:spcPct val="0"/>
      </a:spcAft>
      <a:defRPr sz="3600" b="1" kern="1200">
        <a:solidFill>
          <a:srgbClr val="FF3300"/>
        </a:solidFill>
        <a:latin typeface="Times New Roman" pitchFamily="18" charset="0"/>
        <a:ea typeface="+mn-ea"/>
        <a:cs typeface="+mn-cs"/>
      </a:defRPr>
    </a:lvl4pPr>
    <a:lvl5pPr marL="1828800" algn="just" rtl="0" fontAlgn="base">
      <a:spcBef>
        <a:spcPct val="50000"/>
      </a:spcBef>
      <a:spcAft>
        <a:spcPct val="0"/>
      </a:spcAft>
      <a:defRPr sz="3600" b="1" kern="1200">
        <a:solidFill>
          <a:srgbClr val="FF3300"/>
        </a:solidFill>
        <a:latin typeface="Times New Roman" pitchFamily="18" charset="0"/>
        <a:ea typeface="+mn-ea"/>
        <a:cs typeface="+mn-cs"/>
      </a:defRPr>
    </a:lvl5pPr>
    <a:lvl6pPr marL="2286000" algn="l" defTabSz="914400" rtl="0" eaLnBrk="1" latinLnBrk="0" hangingPunct="1">
      <a:defRPr sz="3600" b="1" kern="1200">
        <a:solidFill>
          <a:srgbClr val="FF3300"/>
        </a:solidFill>
        <a:latin typeface="Times New Roman" pitchFamily="18" charset="0"/>
        <a:ea typeface="+mn-ea"/>
        <a:cs typeface="+mn-cs"/>
      </a:defRPr>
    </a:lvl6pPr>
    <a:lvl7pPr marL="2743200" algn="l" defTabSz="914400" rtl="0" eaLnBrk="1" latinLnBrk="0" hangingPunct="1">
      <a:defRPr sz="3600" b="1" kern="1200">
        <a:solidFill>
          <a:srgbClr val="FF3300"/>
        </a:solidFill>
        <a:latin typeface="Times New Roman" pitchFamily="18" charset="0"/>
        <a:ea typeface="+mn-ea"/>
        <a:cs typeface="+mn-cs"/>
      </a:defRPr>
    </a:lvl7pPr>
    <a:lvl8pPr marL="3200400" algn="l" defTabSz="914400" rtl="0" eaLnBrk="1" latinLnBrk="0" hangingPunct="1">
      <a:defRPr sz="3600" b="1" kern="1200">
        <a:solidFill>
          <a:srgbClr val="FF3300"/>
        </a:solidFill>
        <a:latin typeface="Times New Roman" pitchFamily="18" charset="0"/>
        <a:ea typeface="+mn-ea"/>
        <a:cs typeface="+mn-cs"/>
      </a:defRPr>
    </a:lvl8pPr>
    <a:lvl9pPr marL="3657600" algn="l" defTabSz="914400" rtl="0" eaLnBrk="1" latinLnBrk="0" hangingPunct="1">
      <a:defRPr sz="3600" b="1" kern="1200">
        <a:solidFill>
          <a:srgbClr val="FF33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CC00"/>
    <a:srgbClr val="FF3300"/>
    <a:srgbClr val="D6FFFC"/>
    <a:srgbClr val="C1F5FF"/>
    <a:srgbClr val="97EEFF"/>
    <a:srgbClr val="4299A0"/>
    <a:srgbClr val="327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610" autoAdjust="0"/>
  </p:normalViewPr>
  <p:slideViewPr>
    <p:cSldViewPr>
      <p:cViewPr>
        <p:scale>
          <a:sx n="100" d="100"/>
          <a:sy n="100" d="100"/>
        </p:scale>
        <p:origin x="-4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59" d="100"/>
          <a:sy n="59"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200" b="0">
                <a:solidFill>
                  <a:schemeClr val="tx1"/>
                </a:solidFill>
                <a:latin typeface="Times" pitchFamily="18" charset="0"/>
              </a:defRPr>
            </a:lvl1pPr>
          </a:lstStyle>
          <a:p>
            <a:pPr>
              <a:defRPr/>
            </a:pPr>
            <a:endParaRPr lang="en-US" dirty="0"/>
          </a:p>
        </p:txBody>
      </p:sp>
      <p:sp>
        <p:nvSpPr>
          <p:cNvPr id="1034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b="0">
                <a:solidFill>
                  <a:schemeClr val="tx1"/>
                </a:solidFill>
                <a:latin typeface="Times" pitchFamily="18" charset="0"/>
              </a:defRPr>
            </a:lvl1pPr>
          </a:lstStyle>
          <a:p>
            <a:pPr>
              <a:defRPr/>
            </a:pPr>
            <a:endParaRPr lang="en-US" dirty="0"/>
          </a:p>
        </p:txBody>
      </p:sp>
      <p:sp>
        <p:nvSpPr>
          <p:cNvPr id="1034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spcBef>
                <a:spcPct val="0"/>
              </a:spcBef>
              <a:defRPr sz="1200" b="0">
                <a:solidFill>
                  <a:schemeClr val="tx1"/>
                </a:solidFill>
                <a:latin typeface="Times" pitchFamily="18" charset="0"/>
              </a:defRPr>
            </a:lvl1pPr>
          </a:lstStyle>
          <a:p>
            <a:pPr>
              <a:defRPr/>
            </a:pPr>
            <a:endParaRPr lang="en-US" dirty="0"/>
          </a:p>
        </p:txBody>
      </p:sp>
      <p:sp>
        <p:nvSpPr>
          <p:cNvPr id="1034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b="0">
                <a:solidFill>
                  <a:schemeClr val="tx1"/>
                </a:solidFill>
                <a:latin typeface="Times" pitchFamily="18" charset="0"/>
              </a:defRPr>
            </a:lvl1pPr>
          </a:lstStyle>
          <a:p>
            <a:pPr>
              <a:defRPr/>
            </a:pPr>
            <a:fld id="{48F2F29C-41CD-460C-BA76-022C00E80E62}" type="slidenum">
              <a:rPr lang="en-US"/>
              <a:pPr>
                <a:defRPr/>
              </a:pPr>
              <a:t>‹#›</a:t>
            </a:fld>
            <a:endParaRPr lang="en-US" dirty="0"/>
          </a:p>
        </p:txBody>
      </p:sp>
    </p:spTree>
    <p:extLst>
      <p:ext uri="{BB962C8B-B14F-4D97-AF65-F5344CB8AC3E}">
        <p14:creationId xmlns:p14="http://schemas.microsoft.com/office/powerpoint/2010/main" val="300331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200" b="0">
                <a:solidFill>
                  <a:schemeClr val="tx1"/>
                </a:solidFill>
                <a:latin typeface="Times" pitchFamily="18" charset="0"/>
              </a:defRPr>
            </a:lvl1pPr>
          </a:lstStyle>
          <a:p>
            <a:pPr>
              <a:defRPr/>
            </a:pPr>
            <a:endParaRPr lang="en-GB" dirty="0"/>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b="0">
                <a:solidFill>
                  <a:schemeClr val="tx1"/>
                </a:solidFill>
                <a:latin typeface="Times" pitchFamily="18" charset="0"/>
              </a:defRPr>
            </a:lvl1pPr>
          </a:lstStyle>
          <a:p>
            <a:pPr>
              <a:defRPr/>
            </a:pPr>
            <a:endParaRPr lang="en-GB"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spcBef>
                <a:spcPct val="0"/>
              </a:spcBef>
              <a:defRPr sz="1200" b="0">
                <a:solidFill>
                  <a:schemeClr val="tx1"/>
                </a:solidFill>
                <a:latin typeface="Times" pitchFamily="18" charset="0"/>
              </a:defRPr>
            </a:lvl1pPr>
          </a:lstStyle>
          <a:p>
            <a:pPr>
              <a:defRPr/>
            </a:pPr>
            <a:endParaRPr lang="en-GB"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b="0">
                <a:solidFill>
                  <a:schemeClr val="tx1"/>
                </a:solidFill>
                <a:latin typeface="Times" pitchFamily="18" charset="0"/>
              </a:defRPr>
            </a:lvl1pPr>
          </a:lstStyle>
          <a:p>
            <a:pPr>
              <a:defRPr/>
            </a:pPr>
            <a:fld id="{0B76E6ED-C5EA-4C65-B248-742707BF5A5C}" type="slidenum">
              <a:rPr lang="en-GB"/>
              <a:pPr>
                <a:defRPr/>
              </a:pPr>
              <a:t>‹#›</a:t>
            </a:fld>
            <a:endParaRPr lang="en-GB" dirty="0"/>
          </a:p>
        </p:txBody>
      </p:sp>
    </p:spTree>
    <p:extLst>
      <p:ext uri="{BB962C8B-B14F-4D97-AF65-F5344CB8AC3E}">
        <p14:creationId xmlns:p14="http://schemas.microsoft.com/office/powerpoint/2010/main" val="4249000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GB" altLang="en-US" dirty="0" smtClean="0"/>
          </a:p>
        </p:txBody>
      </p:sp>
      <p:sp>
        <p:nvSpPr>
          <p:cNvPr id="6148"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Times" pitchFamily="18" charset="0"/>
              </a:defRPr>
            </a:lvl1pPr>
            <a:lvl2pPr marL="742950" indent="-285750" algn="l" eaLnBrk="0" hangingPunct="0">
              <a:spcBef>
                <a:spcPct val="30000"/>
              </a:spcBef>
              <a:defRPr sz="1200">
                <a:solidFill>
                  <a:schemeClr val="tx1"/>
                </a:solidFill>
                <a:latin typeface="Times" pitchFamily="18" charset="0"/>
              </a:defRPr>
            </a:lvl2pPr>
            <a:lvl3pPr marL="1143000" indent="-228600" algn="l" eaLnBrk="0" hangingPunct="0">
              <a:spcBef>
                <a:spcPct val="30000"/>
              </a:spcBef>
              <a:defRPr sz="1200">
                <a:solidFill>
                  <a:schemeClr val="tx1"/>
                </a:solidFill>
                <a:latin typeface="Times" pitchFamily="18" charset="0"/>
              </a:defRPr>
            </a:lvl3pPr>
            <a:lvl4pPr marL="1600200" indent="-228600" algn="l" eaLnBrk="0" hangingPunct="0">
              <a:spcBef>
                <a:spcPct val="30000"/>
              </a:spcBef>
              <a:defRPr sz="1200">
                <a:solidFill>
                  <a:schemeClr val="tx1"/>
                </a:solidFill>
                <a:latin typeface="Times" pitchFamily="18" charset="0"/>
              </a:defRPr>
            </a:lvl4pPr>
            <a:lvl5pPr marL="2057400" indent="-228600" algn="l"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a:spcBef>
                <a:spcPct val="0"/>
              </a:spcBef>
            </a:pPr>
            <a:fld id="{DD41A71D-6997-4BF0-A0C7-070D2F97B1C1}" type="slidenum">
              <a:rPr lang="en-GB" altLang="en-US" smtClean="0"/>
              <a:pPr algn="r">
                <a:spcBef>
                  <a:spcPct val="0"/>
                </a:spcBef>
              </a:pPr>
              <a:t>1</a:t>
            </a:fld>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894E4DF-027D-4E29-8F47-7799C6D47FB7}" type="slidenum">
              <a:rPr lang="en-GB" altLang="en-US" smtClean="0">
                <a:latin typeface="Times" pitchFamily="18" charset="0"/>
              </a:rPr>
              <a:pPr>
                <a:spcBef>
                  <a:spcPct val="0"/>
                </a:spcBef>
              </a:pPr>
              <a:t>20</a:t>
            </a:fld>
            <a:endParaRPr lang="en-GB" altLang="en-US" smtClean="0">
              <a:latin typeface="Times"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Ray Pawson is a researcher that has worked primary in public health looking at the pitfalls of changing cultures and working practices when implementing new initiatives.</a:t>
            </a:r>
          </a:p>
          <a:p>
            <a:pPr eaLnBrk="1" hangingPunct="1"/>
            <a:endParaRPr lang="en-GB" altLang="en-US" smtClean="0"/>
          </a:p>
          <a:p>
            <a:pPr eaLnBrk="1" hangingPunct="1"/>
            <a:r>
              <a:rPr lang="en-GB" altLang="en-US" smtClean="0"/>
              <a:t>He notes that </a:t>
            </a:r>
          </a:p>
          <a:p>
            <a:pPr eaLnBrk="1" hangingPunct="1"/>
            <a:endParaRPr lang="en-GB" altLang="en-US" smtClean="0"/>
          </a:p>
          <a:p>
            <a:pPr eaLnBrk="1" hangingPunct="1"/>
            <a:endParaRPr lang="en-GB" altLang="en-US" smtClean="0"/>
          </a:p>
          <a:p>
            <a:pPr eaLnBrk="1" hangingPunct="1"/>
            <a:r>
              <a:rPr lang="en-GB" altLang="en-US" smtClean="0"/>
              <a:t>To get from A to B  - your vision to the reality</a:t>
            </a:r>
          </a:p>
          <a:p>
            <a:pPr eaLnBrk="1" hangingPunct="1"/>
            <a:endParaRPr lang="en-GB" altLang="en-US" smtClean="0"/>
          </a:p>
          <a:p>
            <a:pPr eaLnBrk="1" hangingPunct="1"/>
            <a:r>
              <a:rPr lang="en-GB" altLang="en-US" smtClean="0"/>
              <a:t>There are a number of issues that need to be dealt with along the way and if possible planned for in advance.</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8FCA4C6-5DFB-4488-B986-6D426D35242B}" type="slidenum">
              <a:rPr lang="en-GB" altLang="en-US" smtClean="0">
                <a:latin typeface="Times" pitchFamily="18" charset="0"/>
                <a:ea typeface="ＭＳ Ｐゴシック" pitchFamily="34" charset="-128"/>
              </a:rPr>
              <a:pPr>
                <a:spcBef>
                  <a:spcPct val="0"/>
                </a:spcBef>
              </a:pPr>
              <a:t>44</a:t>
            </a:fld>
            <a:endParaRPr lang="en-GB" altLang="en-US" smtClean="0">
              <a:latin typeface="Times" pitchFamily="18" charset="0"/>
              <a:ea typeface="ＭＳ Ｐゴシック" pitchFamily="34" charset="-128"/>
            </a:endParaRPr>
          </a:p>
        </p:txBody>
      </p:sp>
      <p:sp>
        <p:nvSpPr>
          <p:cNvPr id="88067" name="Rectangle 2"/>
          <p:cNvSpPr>
            <a:spLocks noGrp="1" noRot="1" noChangeAspect="1" noChangeArrowheads="1" noTextEdit="1"/>
          </p:cNvSpPr>
          <p:nvPr>
            <p:ph type="sldImg"/>
          </p:nvPr>
        </p:nvSpPr>
        <p:spPr bwMode="auto">
          <a:xfrm>
            <a:off x="1114425" y="647700"/>
            <a:ext cx="4594225"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27321" y="4347775"/>
            <a:ext cx="5024181" cy="4119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ea typeface="ＭＳ Ｐゴシック" pitchFamily="34" charset="-128"/>
              </a:rPr>
              <a:t>What is NICE ?</a:t>
            </a:r>
          </a:p>
          <a:p>
            <a:pPr eaLnBrk="1" hangingPunct="1">
              <a:spcBef>
                <a:spcPct val="0"/>
              </a:spcBef>
            </a:pPr>
            <a:r>
              <a:rPr lang="en-GB" altLang="en-US" smtClean="0">
                <a:ea typeface="ＭＳ Ｐゴシック" pitchFamily="34" charset="-128"/>
              </a:rPr>
              <a:t>The National Institute for Health and Clinical Excellence (NICE) is the independent organisation responsible for providing national guidance on the promotion of good health and the prevention and treatment of ill health. </a:t>
            </a:r>
            <a:endParaRPr lang="en-GB" altLang="en-US" sz="1000" smtClean="0">
              <a:ea typeface="ＭＳ Ｐゴシック" pitchFamily="34" charset="-128"/>
            </a:endParaRPr>
          </a:p>
          <a:p>
            <a:pPr eaLnBrk="1" hangingPunct="1">
              <a:spcBef>
                <a:spcPct val="0"/>
              </a:spcBef>
            </a:pPr>
            <a:endParaRPr lang="en-GB"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FF4CC0-14E8-4E4E-8970-FEE43D7041EB}" type="slidenum">
              <a:rPr lang="en-GB" altLang="en-US" smtClean="0">
                <a:latin typeface="Times" pitchFamily="18" charset="0"/>
                <a:ea typeface="ＭＳ Ｐゴシック" pitchFamily="34" charset="-128"/>
              </a:rPr>
              <a:pPr>
                <a:spcBef>
                  <a:spcPct val="0"/>
                </a:spcBef>
              </a:pPr>
              <a:t>50</a:t>
            </a:fld>
            <a:endParaRPr lang="en-GB" altLang="en-US" smtClean="0">
              <a:latin typeface="Times" pitchFamily="18" charset="0"/>
              <a:ea typeface="ＭＳ Ｐゴシック" pitchFamily="34"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1086908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34875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2058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62374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14611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042822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947746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52246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96725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05409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07802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6858000"/>
          </a:xfrm>
          <a:prstGeom prst="rect">
            <a:avLst/>
          </a:prstGeom>
          <a:gradFill rotWithShape="0">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dirty="0"/>
          </a:p>
        </p:txBody>
      </p:sp>
      <p:sp>
        <p:nvSpPr>
          <p:cNvPr id="1027" name="Rectangle 2"/>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sp>
        <p:nvSpPr>
          <p:cNvPr id="1029" name="Text Box 10"/>
          <p:cNvSpPr txBox="1">
            <a:spLocks noChangeArrowheads="1"/>
          </p:cNvSpPr>
          <p:nvPr userDrawn="1"/>
        </p:nvSpPr>
        <p:spPr bwMode="auto">
          <a:xfrm>
            <a:off x="771525" y="5991225"/>
            <a:ext cx="258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b="1">
                <a:solidFill>
                  <a:srgbClr val="FF3300"/>
                </a:solidFill>
                <a:latin typeface="Times New Roman" pitchFamily="18" charset="0"/>
              </a:defRPr>
            </a:lvl1pPr>
            <a:lvl2pPr marL="742950" indent="-285750" eaLnBrk="0" hangingPunct="0">
              <a:defRPr sz="3600" b="1">
                <a:solidFill>
                  <a:srgbClr val="FF3300"/>
                </a:solidFill>
                <a:latin typeface="Times New Roman" pitchFamily="18" charset="0"/>
              </a:defRPr>
            </a:lvl2pPr>
            <a:lvl3pPr marL="1143000" indent="-228600" eaLnBrk="0" hangingPunct="0">
              <a:defRPr sz="3600" b="1">
                <a:solidFill>
                  <a:srgbClr val="FF3300"/>
                </a:solidFill>
                <a:latin typeface="Times New Roman" pitchFamily="18" charset="0"/>
              </a:defRPr>
            </a:lvl3pPr>
            <a:lvl4pPr marL="1600200" indent="-228600" eaLnBrk="0" hangingPunct="0">
              <a:defRPr sz="3600" b="1">
                <a:solidFill>
                  <a:srgbClr val="FF3300"/>
                </a:solidFill>
                <a:latin typeface="Times New Roman" pitchFamily="18" charset="0"/>
              </a:defRPr>
            </a:lvl4pPr>
            <a:lvl5pPr marL="2057400" indent="-228600" eaLnBrk="0" hangingPunct="0">
              <a:defRPr sz="3600" b="1">
                <a:solidFill>
                  <a:srgbClr val="FF3300"/>
                </a:solidFill>
                <a:latin typeface="Times New Roman" pitchFamily="18" charset="0"/>
              </a:defRPr>
            </a:lvl5pPr>
            <a:lvl6pPr marL="2514600" indent="-228600" algn="just" eaLnBrk="0" fontAlgn="base" hangingPunct="0">
              <a:spcBef>
                <a:spcPct val="50000"/>
              </a:spcBef>
              <a:spcAft>
                <a:spcPct val="0"/>
              </a:spcAft>
              <a:defRPr sz="3600" b="1">
                <a:solidFill>
                  <a:srgbClr val="FF3300"/>
                </a:solidFill>
                <a:latin typeface="Times New Roman" pitchFamily="18" charset="0"/>
              </a:defRPr>
            </a:lvl6pPr>
            <a:lvl7pPr marL="2971800" indent="-228600" algn="just" eaLnBrk="0" fontAlgn="base" hangingPunct="0">
              <a:spcBef>
                <a:spcPct val="50000"/>
              </a:spcBef>
              <a:spcAft>
                <a:spcPct val="0"/>
              </a:spcAft>
              <a:defRPr sz="3600" b="1">
                <a:solidFill>
                  <a:srgbClr val="FF3300"/>
                </a:solidFill>
                <a:latin typeface="Times New Roman" pitchFamily="18" charset="0"/>
              </a:defRPr>
            </a:lvl7pPr>
            <a:lvl8pPr marL="3429000" indent="-228600" algn="just" eaLnBrk="0" fontAlgn="base" hangingPunct="0">
              <a:spcBef>
                <a:spcPct val="50000"/>
              </a:spcBef>
              <a:spcAft>
                <a:spcPct val="0"/>
              </a:spcAft>
              <a:defRPr sz="3600" b="1">
                <a:solidFill>
                  <a:srgbClr val="FF3300"/>
                </a:solidFill>
                <a:latin typeface="Times New Roman" pitchFamily="18" charset="0"/>
              </a:defRPr>
            </a:lvl8pPr>
            <a:lvl9pPr marL="3886200" indent="-228600" algn="just" eaLnBrk="0" fontAlgn="base" hangingPunct="0">
              <a:spcBef>
                <a:spcPct val="50000"/>
              </a:spcBef>
              <a:spcAft>
                <a:spcPct val="0"/>
              </a:spcAft>
              <a:defRPr sz="3600" b="1">
                <a:solidFill>
                  <a:srgbClr val="FF3300"/>
                </a:solidFill>
                <a:latin typeface="Times New Roman" pitchFamily="18" charset="0"/>
              </a:defRPr>
            </a:lvl9pPr>
          </a:lstStyle>
          <a:p>
            <a:pPr algn="l">
              <a:lnSpc>
                <a:spcPct val="80000"/>
              </a:lnSpc>
              <a:spcBef>
                <a:spcPct val="0"/>
              </a:spcBef>
              <a:defRPr/>
            </a:pPr>
            <a:r>
              <a:rPr lang="en-US" sz="2200" dirty="0" smtClean="0">
                <a:solidFill>
                  <a:schemeClr val="tx1"/>
                </a:solidFill>
                <a:latin typeface="Times" pitchFamily="18" charset="0"/>
              </a:rPr>
              <a:t>UNIVERSITY OF</a:t>
            </a:r>
            <a:endParaRPr lang="en-US" sz="2000" dirty="0" smtClean="0">
              <a:solidFill>
                <a:schemeClr val="tx1"/>
              </a:solidFill>
              <a:latin typeface="Times" pitchFamily="18" charset="0"/>
            </a:endParaRPr>
          </a:p>
          <a:p>
            <a:pPr algn="l">
              <a:lnSpc>
                <a:spcPct val="80000"/>
              </a:lnSpc>
              <a:spcBef>
                <a:spcPct val="0"/>
              </a:spcBef>
              <a:defRPr/>
            </a:pPr>
            <a:r>
              <a:rPr lang="en-US" sz="2800" dirty="0" smtClean="0">
                <a:solidFill>
                  <a:schemeClr val="tx1"/>
                </a:solidFill>
                <a:latin typeface="Times" pitchFamily="18" charset="0"/>
              </a:rPr>
              <a:t>CAMBRIDGE</a:t>
            </a:r>
            <a:endParaRPr lang="en-US" sz="2000" b="0" dirty="0" smtClean="0">
              <a:solidFill>
                <a:schemeClr val="tx1"/>
              </a:solidFill>
              <a:latin typeface="Times" pitchFamily="18" charset="0"/>
            </a:endParaRPr>
          </a:p>
        </p:txBody>
      </p:sp>
      <p:pic>
        <p:nvPicPr>
          <p:cNvPr id="1030" name="Picture 1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0825" y="6054725"/>
            <a:ext cx="53498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2"/>
          <p:cNvSpPr txBox="1">
            <a:spLocks noChangeArrowheads="1"/>
          </p:cNvSpPr>
          <p:nvPr userDrawn="1"/>
        </p:nvSpPr>
        <p:spPr bwMode="auto">
          <a:xfrm>
            <a:off x="3779838" y="5991225"/>
            <a:ext cx="4752975" cy="369888"/>
          </a:xfrm>
          <a:prstGeom prst="rect">
            <a:avLst/>
          </a:prstGeom>
          <a:noFill/>
          <a:ln>
            <a:noFill/>
          </a:ln>
          <a:effectLst>
            <a:outerShdw dist="35921" dir="2700000" algn="ctr" rotWithShape="0">
              <a:srgbClr val="A9CBC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3600" b="1">
                <a:solidFill>
                  <a:srgbClr val="FF3300"/>
                </a:solidFill>
                <a:latin typeface="Times New Roman" pitchFamily="18" charset="0"/>
              </a:defRPr>
            </a:lvl1pPr>
            <a:lvl2pPr marL="742950" indent="-285750" eaLnBrk="0" hangingPunct="0">
              <a:defRPr sz="3600" b="1">
                <a:solidFill>
                  <a:srgbClr val="FF3300"/>
                </a:solidFill>
                <a:latin typeface="Times New Roman" pitchFamily="18" charset="0"/>
              </a:defRPr>
            </a:lvl2pPr>
            <a:lvl3pPr marL="1143000" indent="-228600" eaLnBrk="0" hangingPunct="0">
              <a:defRPr sz="3600" b="1">
                <a:solidFill>
                  <a:srgbClr val="FF3300"/>
                </a:solidFill>
                <a:latin typeface="Times New Roman" pitchFamily="18" charset="0"/>
              </a:defRPr>
            </a:lvl3pPr>
            <a:lvl4pPr marL="1600200" indent="-228600" eaLnBrk="0" hangingPunct="0">
              <a:defRPr sz="3600" b="1">
                <a:solidFill>
                  <a:srgbClr val="FF3300"/>
                </a:solidFill>
                <a:latin typeface="Times New Roman" pitchFamily="18" charset="0"/>
              </a:defRPr>
            </a:lvl4pPr>
            <a:lvl5pPr marL="2057400" indent="-228600" eaLnBrk="0" hangingPunct="0">
              <a:defRPr sz="3600" b="1">
                <a:solidFill>
                  <a:srgbClr val="FF3300"/>
                </a:solidFill>
                <a:latin typeface="Times New Roman" pitchFamily="18" charset="0"/>
              </a:defRPr>
            </a:lvl5pPr>
            <a:lvl6pPr marL="2514600" indent="-228600" algn="just" eaLnBrk="0" fontAlgn="base" hangingPunct="0">
              <a:spcBef>
                <a:spcPct val="50000"/>
              </a:spcBef>
              <a:spcAft>
                <a:spcPct val="0"/>
              </a:spcAft>
              <a:defRPr sz="3600" b="1">
                <a:solidFill>
                  <a:srgbClr val="FF3300"/>
                </a:solidFill>
                <a:latin typeface="Times New Roman" pitchFamily="18" charset="0"/>
              </a:defRPr>
            </a:lvl6pPr>
            <a:lvl7pPr marL="2971800" indent="-228600" algn="just" eaLnBrk="0" fontAlgn="base" hangingPunct="0">
              <a:spcBef>
                <a:spcPct val="50000"/>
              </a:spcBef>
              <a:spcAft>
                <a:spcPct val="0"/>
              </a:spcAft>
              <a:defRPr sz="3600" b="1">
                <a:solidFill>
                  <a:srgbClr val="FF3300"/>
                </a:solidFill>
                <a:latin typeface="Times New Roman" pitchFamily="18" charset="0"/>
              </a:defRPr>
            </a:lvl7pPr>
            <a:lvl8pPr marL="3429000" indent="-228600" algn="just" eaLnBrk="0" fontAlgn="base" hangingPunct="0">
              <a:spcBef>
                <a:spcPct val="50000"/>
              </a:spcBef>
              <a:spcAft>
                <a:spcPct val="0"/>
              </a:spcAft>
              <a:defRPr sz="3600" b="1">
                <a:solidFill>
                  <a:srgbClr val="FF3300"/>
                </a:solidFill>
                <a:latin typeface="Times New Roman" pitchFamily="18" charset="0"/>
              </a:defRPr>
            </a:lvl8pPr>
            <a:lvl9pPr marL="3886200" indent="-228600" algn="just" eaLnBrk="0" fontAlgn="base" hangingPunct="0">
              <a:spcBef>
                <a:spcPct val="50000"/>
              </a:spcBef>
              <a:spcAft>
                <a:spcPct val="0"/>
              </a:spcAft>
              <a:defRPr sz="3600" b="1">
                <a:solidFill>
                  <a:srgbClr val="FF3300"/>
                </a:solidFill>
                <a:latin typeface="Times New Roman" pitchFamily="18" charset="0"/>
              </a:defRPr>
            </a:lvl9pPr>
          </a:lstStyle>
          <a:p>
            <a:pPr algn="r">
              <a:lnSpc>
                <a:spcPct val="90000"/>
              </a:lnSpc>
              <a:spcBef>
                <a:spcPct val="0"/>
              </a:spcBef>
              <a:defRPr/>
            </a:pPr>
            <a:r>
              <a:rPr lang="en-US" sz="2000" dirty="0" smtClean="0">
                <a:solidFill>
                  <a:srgbClr val="D6FFFC"/>
                </a:solidFill>
                <a:latin typeface="Times" pitchFamily="18" charset="0"/>
              </a:rPr>
              <a:t>The Primary Care Unit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7"/>
          <p:cNvSpPr>
            <a:spLocks noGrp="1"/>
          </p:cNvSpPr>
          <p:nvPr>
            <p:ph type="ctrTitle"/>
          </p:nvPr>
        </p:nvSpPr>
        <p:spPr>
          <a:xfrm>
            <a:off x="685800" y="1412875"/>
            <a:ext cx="7772400" cy="2187575"/>
          </a:xfrm>
        </p:spPr>
        <p:txBody>
          <a:bodyPr/>
          <a:lstStyle/>
          <a:p>
            <a:r>
              <a:rPr lang="en-GB" altLang="en-US" b="1" dirty="0" smtClean="0"/>
              <a:t>Community Development Workshop.</a:t>
            </a:r>
          </a:p>
        </p:txBody>
      </p:sp>
      <p:sp>
        <p:nvSpPr>
          <p:cNvPr id="2051" name="Subtitle 8"/>
          <p:cNvSpPr>
            <a:spLocks noGrp="1"/>
          </p:cNvSpPr>
          <p:nvPr>
            <p:ph type="subTitle" idx="1"/>
          </p:nvPr>
        </p:nvSpPr>
        <p:spPr/>
        <p:txBody>
          <a:bodyPr/>
          <a:lstStyle/>
          <a:p>
            <a:r>
              <a:rPr lang="en-GB" altLang="en-US" dirty="0" smtClean="0"/>
              <a:t>Professor Mike Kelly</a:t>
            </a:r>
          </a:p>
          <a:p>
            <a:r>
              <a:rPr lang="en-GB" altLang="en-US" dirty="0" smtClean="0"/>
              <a:t>Institute of Public Health </a:t>
            </a:r>
          </a:p>
          <a:p>
            <a:r>
              <a:rPr lang="en-GB" altLang="en-US" dirty="0" smtClean="0"/>
              <a:t>University of Cambridge</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GB" altLang="en-US" smtClean="0">
              <a:latin typeface="Arial" charset="0"/>
              <a:cs typeface="Arial" charset="0"/>
            </a:endParaRPr>
          </a:p>
        </p:txBody>
      </p:sp>
      <p:sp>
        <p:nvSpPr>
          <p:cNvPr id="14339" name="Content Placeholder 2"/>
          <p:cNvSpPr>
            <a:spLocks noGrp="1"/>
          </p:cNvSpPr>
          <p:nvPr>
            <p:ph idx="1"/>
          </p:nvPr>
        </p:nvSpPr>
        <p:spPr/>
        <p:txBody>
          <a:bodyPr/>
          <a:lstStyle/>
          <a:p>
            <a:endParaRPr lang="en-GB" altLang="en-US" smtClean="0">
              <a:latin typeface="Arial" charset="0"/>
              <a:cs typeface="Arial" charset="0"/>
            </a:endParaRPr>
          </a:p>
        </p:txBody>
      </p:sp>
      <p:pic>
        <p:nvPicPr>
          <p:cNvPr id="14340" name="Picture 2" descr="L:\Centre\MK Photos\Cape Aspestos Factory 1893-1953 The First Factory Building in Barking DS8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519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5262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GB" altLang="en-US" smtClean="0">
              <a:latin typeface="Arial" charset="0"/>
              <a:cs typeface="Arial" charset="0"/>
            </a:endParaRPr>
          </a:p>
        </p:txBody>
      </p:sp>
      <p:sp>
        <p:nvSpPr>
          <p:cNvPr id="15363" name="Content Placeholder 2"/>
          <p:cNvSpPr>
            <a:spLocks noGrp="1"/>
          </p:cNvSpPr>
          <p:nvPr>
            <p:ph idx="1"/>
          </p:nvPr>
        </p:nvSpPr>
        <p:spPr/>
        <p:txBody>
          <a:bodyPr/>
          <a:lstStyle/>
          <a:p>
            <a:endParaRPr lang="en-GB" altLang="en-US" smtClean="0">
              <a:latin typeface="Arial" charset="0"/>
              <a:cs typeface="Arial" charset="0"/>
            </a:endParaRPr>
          </a:p>
        </p:txBody>
      </p:sp>
      <p:pic>
        <p:nvPicPr>
          <p:cNvPr id="15364" name="Picture 2" descr="L:\Centre\MK Photos\Cape Aspestos Northbury School on Right 1928 DS7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5185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GB" altLang="en-US" smtClean="0">
              <a:latin typeface="Arial" charset="0"/>
              <a:cs typeface="Arial" charset="0"/>
            </a:endParaRPr>
          </a:p>
        </p:txBody>
      </p:sp>
      <p:sp>
        <p:nvSpPr>
          <p:cNvPr id="16387" name="Content Placeholder 2"/>
          <p:cNvSpPr>
            <a:spLocks noGrp="1"/>
          </p:cNvSpPr>
          <p:nvPr>
            <p:ph idx="1"/>
          </p:nvPr>
        </p:nvSpPr>
        <p:spPr/>
        <p:txBody>
          <a:bodyPr/>
          <a:lstStyle/>
          <a:p>
            <a:endParaRPr lang="en-GB" altLang="en-US" smtClean="0">
              <a:latin typeface="Arial" charset="0"/>
              <a:cs typeface="Arial" charset="0"/>
            </a:endParaRPr>
          </a:p>
        </p:txBody>
      </p:sp>
      <p:pic>
        <p:nvPicPr>
          <p:cNvPr id="16388" name="Picture 2" descr="L:\Centre\MK Photos\IMGP2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0380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GB" altLang="en-US" smtClean="0">
              <a:latin typeface="Arial" charset="0"/>
              <a:cs typeface="Arial" charset="0"/>
            </a:endParaRPr>
          </a:p>
        </p:txBody>
      </p:sp>
      <p:sp>
        <p:nvSpPr>
          <p:cNvPr id="17411" name="Content Placeholder 2"/>
          <p:cNvSpPr>
            <a:spLocks noGrp="1"/>
          </p:cNvSpPr>
          <p:nvPr>
            <p:ph idx="1"/>
          </p:nvPr>
        </p:nvSpPr>
        <p:spPr/>
        <p:txBody>
          <a:bodyPr/>
          <a:lstStyle/>
          <a:p>
            <a:endParaRPr lang="en-GB" altLang="en-US" smtClean="0">
              <a:latin typeface="Arial" charset="0"/>
              <a:cs typeface="Arial"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66082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b="1" smtClean="0">
                <a:latin typeface="Arial" charset="0"/>
                <a:cs typeface="Arial" charset="0"/>
              </a:rPr>
              <a:t>Technical solutions</a:t>
            </a:r>
          </a:p>
        </p:txBody>
      </p:sp>
      <p:sp>
        <p:nvSpPr>
          <p:cNvPr id="19459" name="Text Placeholder 2"/>
          <p:cNvSpPr>
            <a:spLocks noGrp="1"/>
          </p:cNvSpPr>
          <p:nvPr>
            <p:ph type="body" idx="1"/>
          </p:nvPr>
        </p:nvSpPr>
        <p:spPr/>
        <p:txBody>
          <a:bodyPr/>
          <a:lstStyle/>
          <a:p>
            <a:endParaRPr lang="en-GB" altLang="en-US" smtClean="0">
              <a:latin typeface="Arial" charset="0"/>
              <a:cs typeface="Arial" charset="0"/>
            </a:endParaRPr>
          </a:p>
        </p:txBody>
      </p:sp>
      <p:sp>
        <p:nvSpPr>
          <p:cNvPr id="19460" name="Text Placeholder 4"/>
          <p:cNvSpPr>
            <a:spLocks noGrp="1"/>
          </p:cNvSpPr>
          <p:nvPr>
            <p:ph type="body" sz="quarter" idx="3"/>
          </p:nvPr>
        </p:nvSpPr>
        <p:spPr/>
        <p:txBody>
          <a:bodyPr/>
          <a:lstStyle/>
          <a:p>
            <a:endParaRPr lang="en-GB" altLang="en-US" smtClean="0">
              <a:latin typeface="Arial" charset="0"/>
              <a:cs typeface="Arial" charset="0"/>
            </a:endParaRPr>
          </a:p>
        </p:txBody>
      </p:sp>
      <p:pic>
        <p:nvPicPr>
          <p:cNvPr id="19461" name="Picture 2" descr="U:\CPHE\C Folder\photos\Crossness 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7200" y="2122488"/>
            <a:ext cx="4040188" cy="4011612"/>
          </a:xfrm>
        </p:spPr>
      </p:pic>
      <p:pic>
        <p:nvPicPr>
          <p:cNvPr id="19462" name="Picture 4" descr="Embankment at Charing Cross"/>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157413"/>
            <a:ext cx="4041775" cy="4243387"/>
          </a:xfrm>
        </p:spPr>
      </p:pic>
    </p:spTree>
    <p:extLst>
      <p:ext uri="{BB962C8B-B14F-4D97-AF65-F5344CB8AC3E}">
        <p14:creationId xmlns:p14="http://schemas.microsoft.com/office/powerpoint/2010/main" val="381755498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GB" altLang="en-US" smtClean="0">
              <a:latin typeface="Arial" charset="0"/>
              <a:cs typeface="Arial" charset="0"/>
            </a:endParaRPr>
          </a:p>
        </p:txBody>
      </p:sp>
      <p:pic>
        <p:nvPicPr>
          <p:cNvPr id="20483" name="Picture 2" descr="U:\CPHE\C Folder\photos\Edwin Chadwic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4075" y="782638"/>
            <a:ext cx="4773613" cy="4330700"/>
          </a:xfrm>
        </p:spPr>
      </p:pic>
      <p:pic>
        <p:nvPicPr>
          <p:cNvPr id="20484" name="Picture 3" descr="U:\CPHE\C Folder\photos\Sir Josepph Bazalget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768475"/>
            <a:ext cx="3897312"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7463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GB" altLang="en-US" smtClean="0">
              <a:latin typeface="Arial" charset="0"/>
              <a:cs typeface="Arial" charset="0"/>
            </a:endParaRPr>
          </a:p>
        </p:txBody>
      </p:sp>
      <p:sp>
        <p:nvSpPr>
          <p:cNvPr id="21507" name="Content Placeholder 2"/>
          <p:cNvSpPr>
            <a:spLocks noGrp="1"/>
          </p:cNvSpPr>
          <p:nvPr>
            <p:ph idx="1"/>
          </p:nvPr>
        </p:nvSpPr>
        <p:spPr>
          <a:xfrm>
            <a:off x="708025" y="1600200"/>
            <a:ext cx="7902575" cy="1477963"/>
          </a:xfrm>
        </p:spPr>
        <p:txBody>
          <a:bodyPr/>
          <a:lstStyle/>
          <a:p>
            <a:r>
              <a:rPr lang="en-GB" altLang="en-US" smtClean="0">
                <a:latin typeface="Arial" charset="0"/>
                <a:cs typeface="Arial" charset="0"/>
              </a:rPr>
              <a:t>Water and sewerage as the most widely diffused technological complex in human history – Christopher Hamlin, </a:t>
            </a:r>
            <a:r>
              <a:rPr lang="en-GB" altLang="en-US" i="1" smtClean="0">
                <a:latin typeface="Arial" charset="0"/>
                <a:cs typeface="Arial" charset="0"/>
              </a:rPr>
              <a:t>Public Health and Social Justice in the Age of Chadwick, </a:t>
            </a:r>
            <a:r>
              <a:rPr lang="en-GB" altLang="en-US" smtClean="0">
                <a:latin typeface="Arial" charset="0"/>
                <a:cs typeface="Arial" charset="0"/>
              </a:rPr>
              <a:t>Cambridge University Press, 1998</a:t>
            </a:r>
            <a:endParaRPr lang="en-GB" altLang="en-US" i="1" smtClean="0">
              <a:latin typeface="Arial" charset="0"/>
              <a:cs typeface="Arial" charset="0"/>
            </a:endParaRPr>
          </a:p>
        </p:txBody>
      </p:sp>
    </p:spTree>
    <p:extLst>
      <p:ext uri="{BB962C8B-B14F-4D97-AF65-F5344CB8AC3E}">
        <p14:creationId xmlns:p14="http://schemas.microsoft.com/office/powerpoint/2010/main" val="373482856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GB" altLang="en-US" smtClean="0">
              <a:latin typeface="Arial" charset="0"/>
              <a:cs typeface="Arial" charset="0"/>
            </a:endParaRPr>
          </a:p>
        </p:txBody>
      </p:sp>
      <p:pic>
        <p:nvPicPr>
          <p:cNvPr id="22531" name="Picture 2" descr="U:\CPHE\C Folder\photos\William Dun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88" y="204788"/>
            <a:ext cx="3440112"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U:\CPHE\C Folder\photos\William Farr.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947988" y="649288"/>
            <a:ext cx="3368675" cy="4332287"/>
          </a:xfrm>
        </p:spPr>
      </p:pic>
      <p:pic>
        <p:nvPicPr>
          <p:cNvPr id="22533" name="Picture 4" descr="U:\CPHE\C Folder\photos\Rudolf Virchow 1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2346325"/>
            <a:ext cx="3284537"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63078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altLang="en-US" smtClean="0">
              <a:latin typeface="Arial" charset="0"/>
              <a:cs typeface="Arial" charset="0"/>
            </a:endParaRPr>
          </a:p>
        </p:txBody>
      </p:sp>
      <p:sp>
        <p:nvSpPr>
          <p:cNvPr id="23555" name="Content Placeholder 2"/>
          <p:cNvSpPr>
            <a:spLocks noGrp="1"/>
          </p:cNvSpPr>
          <p:nvPr>
            <p:ph idx="1"/>
          </p:nvPr>
        </p:nvSpPr>
        <p:spPr>
          <a:xfrm>
            <a:off x="708025" y="1600200"/>
            <a:ext cx="7902575" cy="3324225"/>
          </a:xfrm>
        </p:spPr>
        <p:txBody>
          <a:bodyPr/>
          <a:lstStyle/>
          <a:p>
            <a:r>
              <a:rPr lang="en-GB" altLang="en-US" sz="2400" smtClean="0">
                <a:latin typeface="Arial" charset="0"/>
                <a:cs typeface="Arial" charset="0"/>
              </a:rPr>
              <a:t>“Medicine is a social science, and politics is nothing else but medicine on a large scale. Medicine, as a social science, as the science of human beings, has the obligation to point out problems and to attempt their theoretical solution: the politician, the practical anthropologist, must find the means for their actual solution....The physicians are the natural attorneys of the poor, and social problems fall to a large extent within their jurisdiction.”</a:t>
            </a:r>
          </a:p>
        </p:txBody>
      </p:sp>
    </p:spTree>
    <p:extLst>
      <p:ext uri="{BB962C8B-B14F-4D97-AF65-F5344CB8AC3E}">
        <p14:creationId xmlns:p14="http://schemas.microsoft.com/office/powerpoint/2010/main" val="292398505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latin typeface="Arial" charset="0"/>
              <a:cs typeface="Arial" charset="0"/>
            </a:endParaRPr>
          </a:p>
        </p:txBody>
      </p:sp>
      <p:sp>
        <p:nvSpPr>
          <p:cNvPr id="24579" name="Content Placeholder 2"/>
          <p:cNvSpPr>
            <a:spLocks noGrp="1"/>
          </p:cNvSpPr>
          <p:nvPr>
            <p:ph idx="1"/>
          </p:nvPr>
        </p:nvSpPr>
        <p:spPr>
          <a:xfrm>
            <a:off x="708025" y="1600200"/>
            <a:ext cx="7902575" cy="2733675"/>
          </a:xfrm>
        </p:spPr>
        <p:txBody>
          <a:bodyPr/>
          <a:lstStyle/>
          <a:p>
            <a:pPr>
              <a:buFontTx/>
              <a:buNone/>
            </a:pPr>
            <a:r>
              <a:rPr lang="en-GB" altLang="en-US" smtClean="0">
                <a:latin typeface="Arial" charset="0"/>
                <a:cs typeface="Arial" charset="0"/>
              </a:rPr>
              <a:t>     “The nation, which is but the aggregate of us all is …little disposed to endure a medical tyrant…Mr Chadwick and Dr Southwood Smith have been deposed, </a:t>
            </a:r>
            <a:r>
              <a:rPr lang="en-GB" altLang="en-US" b="1" i="1" smtClean="0">
                <a:latin typeface="Arial" charset="0"/>
                <a:cs typeface="Arial" charset="0"/>
              </a:rPr>
              <a:t>and we prefer to take our chance of cholera and the rest than be bullied into health…”</a:t>
            </a:r>
          </a:p>
          <a:p>
            <a:endParaRPr lang="en-GB" altLang="en-US" b="1" i="1" smtClean="0">
              <a:latin typeface="Arial" charset="0"/>
              <a:cs typeface="Arial" charset="0"/>
            </a:endParaRPr>
          </a:p>
          <a:p>
            <a:pPr>
              <a:buFontTx/>
              <a:buNone/>
            </a:pPr>
            <a:r>
              <a:rPr lang="en-GB" altLang="en-US" i="1" smtClean="0">
                <a:latin typeface="Arial" charset="0"/>
                <a:cs typeface="Arial" charset="0"/>
              </a:rPr>
              <a:t>                   The Times </a:t>
            </a:r>
            <a:r>
              <a:rPr lang="en-GB" altLang="en-US" smtClean="0">
                <a:latin typeface="Arial" charset="0"/>
                <a:cs typeface="Arial" charset="0"/>
              </a:rPr>
              <a:t>1</a:t>
            </a:r>
            <a:r>
              <a:rPr lang="en-GB" altLang="en-US" baseline="30000" smtClean="0">
                <a:latin typeface="Arial" charset="0"/>
                <a:cs typeface="Arial" charset="0"/>
              </a:rPr>
              <a:t>st</a:t>
            </a:r>
            <a:r>
              <a:rPr lang="en-GB" altLang="en-US" smtClean="0">
                <a:latin typeface="Arial" charset="0"/>
                <a:cs typeface="Arial" charset="0"/>
              </a:rPr>
              <a:t> August 1854, p8</a:t>
            </a:r>
            <a:r>
              <a:rPr lang="en-GB" altLang="en-US" b="1" smtClean="0">
                <a:latin typeface="Arial" charset="0"/>
                <a:cs typeface="Arial" charset="0"/>
              </a:rPr>
              <a:t>.</a:t>
            </a:r>
          </a:p>
        </p:txBody>
      </p:sp>
    </p:spTree>
    <p:extLst>
      <p:ext uri="{BB962C8B-B14F-4D97-AF65-F5344CB8AC3E}">
        <p14:creationId xmlns:p14="http://schemas.microsoft.com/office/powerpoint/2010/main" val="77205575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z="3200" b="1" smtClean="0">
                <a:latin typeface="Arial" charset="0"/>
                <a:cs typeface="Arial" charset="0"/>
              </a:rPr>
              <a:t>The difference between population health and individual health</a:t>
            </a:r>
          </a:p>
        </p:txBody>
      </p:sp>
      <p:sp>
        <p:nvSpPr>
          <p:cNvPr id="6147" name="Content Placeholder 2"/>
          <p:cNvSpPr>
            <a:spLocks noGrp="1"/>
          </p:cNvSpPr>
          <p:nvPr>
            <p:ph idx="1"/>
          </p:nvPr>
        </p:nvSpPr>
        <p:spPr>
          <a:xfrm>
            <a:off x="708025" y="1600200"/>
            <a:ext cx="7902575" cy="4284663"/>
          </a:xfrm>
        </p:spPr>
        <p:txBody>
          <a:bodyPr/>
          <a:lstStyle/>
          <a:p>
            <a:pPr>
              <a:defRPr/>
            </a:pPr>
            <a:endParaRPr lang="en-GB" dirty="0" smtClean="0">
              <a:latin typeface="Arial" charset="0"/>
              <a:cs typeface="Arial" charset="0"/>
            </a:endParaRPr>
          </a:p>
          <a:p>
            <a:pPr>
              <a:defRPr/>
            </a:pPr>
            <a:endParaRPr lang="en-GB" dirty="0" smtClean="0">
              <a:latin typeface="Arial" charset="0"/>
              <a:cs typeface="Arial" charset="0"/>
            </a:endParaRPr>
          </a:p>
          <a:p>
            <a:pPr>
              <a:defRPr/>
            </a:pPr>
            <a:endParaRPr lang="en-GB" dirty="0" smtClean="0">
              <a:latin typeface="Arial" charset="0"/>
              <a:cs typeface="Arial" charset="0"/>
            </a:endParaRPr>
          </a:p>
          <a:p>
            <a:pPr marL="0" indent="0">
              <a:buFont typeface="Arial" charset="0"/>
              <a:buNone/>
              <a:defRPr/>
            </a:pPr>
            <a:endParaRPr lang="en-GB" dirty="0" smtClean="0">
              <a:latin typeface="Arial" charset="0"/>
              <a:cs typeface="Arial" charset="0"/>
            </a:endParaRPr>
          </a:p>
          <a:p>
            <a:pPr>
              <a:defRPr/>
            </a:pPr>
            <a:endParaRPr lang="en-GB" dirty="0" smtClean="0">
              <a:latin typeface="Arial" charset="0"/>
              <a:cs typeface="Arial" charset="0"/>
            </a:endParaRPr>
          </a:p>
          <a:p>
            <a:pPr>
              <a:defRPr/>
            </a:pPr>
            <a:endParaRPr lang="en-GB" dirty="0" smtClean="0">
              <a:latin typeface="Arial" charset="0"/>
              <a:cs typeface="Arial" charset="0"/>
            </a:endParaRPr>
          </a:p>
        </p:txBody>
      </p:sp>
    </p:spTree>
    <p:extLst>
      <p:ext uri="{BB962C8B-B14F-4D97-AF65-F5344CB8AC3E}">
        <p14:creationId xmlns:p14="http://schemas.microsoft.com/office/powerpoint/2010/main" val="403575226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auto">
          <a:xfrm>
            <a:off x="755650" y="3068638"/>
            <a:ext cx="863600" cy="71437"/>
          </a:xfrm>
          <a:prstGeom prst="rightArrow">
            <a:avLst>
              <a:gd name="adj1" fmla="val 50000"/>
              <a:gd name="adj2" fmla="val 302224"/>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07" name="AutoShape 3"/>
          <p:cNvSpPr>
            <a:spLocks noChangeArrowheads="1"/>
          </p:cNvSpPr>
          <p:nvPr/>
        </p:nvSpPr>
        <p:spPr bwMode="auto">
          <a:xfrm>
            <a:off x="2339975" y="3068638"/>
            <a:ext cx="863600" cy="71437"/>
          </a:xfrm>
          <a:prstGeom prst="rightArrow">
            <a:avLst>
              <a:gd name="adj1" fmla="val 50000"/>
              <a:gd name="adj2" fmla="val 302224"/>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08" name="AutoShape 4"/>
          <p:cNvSpPr>
            <a:spLocks noChangeArrowheads="1"/>
          </p:cNvSpPr>
          <p:nvPr/>
        </p:nvSpPr>
        <p:spPr bwMode="auto">
          <a:xfrm rot="-1198987">
            <a:off x="2266950" y="2708275"/>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09" name="AutoShape 5"/>
          <p:cNvSpPr>
            <a:spLocks noChangeArrowheads="1"/>
          </p:cNvSpPr>
          <p:nvPr/>
        </p:nvSpPr>
        <p:spPr bwMode="auto">
          <a:xfrm rot="1715594">
            <a:off x="2195513" y="3429000"/>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0" name="AutoShape 6"/>
          <p:cNvSpPr>
            <a:spLocks noChangeArrowheads="1"/>
          </p:cNvSpPr>
          <p:nvPr/>
        </p:nvSpPr>
        <p:spPr bwMode="auto">
          <a:xfrm>
            <a:off x="5508625" y="3068638"/>
            <a:ext cx="863600" cy="71437"/>
          </a:xfrm>
          <a:prstGeom prst="rightArrow">
            <a:avLst>
              <a:gd name="adj1" fmla="val 50000"/>
              <a:gd name="adj2" fmla="val 302224"/>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1" name="AutoShape 7"/>
          <p:cNvSpPr>
            <a:spLocks noChangeArrowheads="1"/>
          </p:cNvSpPr>
          <p:nvPr/>
        </p:nvSpPr>
        <p:spPr bwMode="auto">
          <a:xfrm rot="-1198987">
            <a:off x="5435600" y="2708275"/>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2" name="AutoShape 8"/>
          <p:cNvSpPr>
            <a:spLocks noChangeArrowheads="1"/>
          </p:cNvSpPr>
          <p:nvPr/>
        </p:nvSpPr>
        <p:spPr bwMode="auto">
          <a:xfrm rot="1715594">
            <a:off x="5364163" y="3429000"/>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3" name="AutoShape 9"/>
          <p:cNvSpPr>
            <a:spLocks noChangeArrowheads="1"/>
          </p:cNvSpPr>
          <p:nvPr/>
        </p:nvSpPr>
        <p:spPr bwMode="auto">
          <a:xfrm>
            <a:off x="3851275" y="3068638"/>
            <a:ext cx="863600" cy="71437"/>
          </a:xfrm>
          <a:prstGeom prst="rightArrow">
            <a:avLst>
              <a:gd name="adj1" fmla="val 50000"/>
              <a:gd name="adj2" fmla="val 302224"/>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4" name="AutoShape 10"/>
          <p:cNvSpPr>
            <a:spLocks noChangeArrowheads="1"/>
          </p:cNvSpPr>
          <p:nvPr/>
        </p:nvSpPr>
        <p:spPr bwMode="auto">
          <a:xfrm rot="-1198987">
            <a:off x="3778250" y="2708275"/>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5" name="AutoShape 11"/>
          <p:cNvSpPr>
            <a:spLocks noChangeArrowheads="1"/>
          </p:cNvSpPr>
          <p:nvPr/>
        </p:nvSpPr>
        <p:spPr bwMode="auto">
          <a:xfrm rot="1715594">
            <a:off x="3706813" y="3429000"/>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6" name="AutoShape 12"/>
          <p:cNvSpPr>
            <a:spLocks noChangeArrowheads="1"/>
          </p:cNvSpPr>
          <p:nvPr/>
        </p:nvSpPr>
        <p:spPr bwMode="auto">
          <a:xfrm>
            <a:off x="7235825" y="3068638"/>
            <a:ext cx="863600" cy="71437"/>
          </a:xfrm>
          <a:prstGeom prst="rightArrow">
            <a:avLst>
              <a:gd name="adj1" fmla="val 50000"/>
              <a:gd name="adj2" fmla="val 302224"/>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7" name="AutoShape 13"/>
          <p:cNvSpPr>
            <a:spLocks noChangeArrowheads="1"/>
          </p:cNvSpPr>
          <p:nvPr/>
        </p:nvSpPr>
        <p:spPr bwMode="auto">
          <a:xfrm rot="-1198987">
            <a:off x="7162800" y="2708275"/>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51918" name="AutoShape 14"/>
          <p:cNvSpPr>
            <a:spLocks noChangeArrowheads="1"/>
          </p:cNvSpPr>
          <p:nvPr/>
        </p:nvSpPr>
        <p:spPr bwMode="auto">
          <a:xfrm rot="1715594">
            <a:off x="7091363" y="3429000"/>
            <a:ext cx="863600" cy="71438"/>
          </a:xfrm>
          <a:prstGeom prst="rightArrow">
            <a:avLst>
              <a:gd name="adj1" fmla="val 50000"/>
              <a:gd name="adj2" fmla="val 30222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6639" name="Text Box 15"/>
          <p:cNvSpPr txBox="1">
            <a:spLocks noChangeArrowheads="1"/>
          </p:cNvSpPr>
          <p:nvPr/>
        </p:nvSpPr>
        <p:spPr bwMode="auto">
          <a:xfrm>
            <a:off x="323850" y="28527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rgbClr val="FF0000"/>
                </a:solidFill>
                <a:latin typeface="Verdana" pitchFamily="34" charset="0"/>
              </a:rPr>
              <a:t>X</a:t>
            </a:r>
            <a:endParaRPr lang="en-US" altLang="en-US" sz="2400" b="1">
              <a:solidFill>
                <a:srgbClr val="FF0000"/>
              </a:solidFill>
              <a:latin typeface="Verdana" pitchFamily="34" charset="0"/>
            </a:endParaRPr>
          </a:p>
        </p:txBody>
      </p:sp>
      <p:sp>
        <p:nvSpPr>
          <p:cNvPr id="26640" name="Text Box 16"/>
          <p:cNvSpPr txBox="1">
            <a:spLocks noChangeArrowheads="1"/>
          </p:cNvSpPr>
          <p:nvPr/>
        </p:nvSpPr>
        <p:spPr bwMode="auto">
          <a:xfrm>
            <a:off x="8388350" y="28527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rgbClr val="FF0000"/>
                </a:solidFill>
                <a:latin typeface="Verdana" pitchFamily="34" charset="0"/>
              </a:rPr>
              <a:t>Y</a:t>
            </a:r>
            <a:endParaRPr lang="en-US" altLang="en-US" sz="2400" b="1">
              <a:solidFill>
                <a:srgbClr val="FF0000"/>
              </a:solidFill>
              <a:latin typeface="Verdana" pitchFamily="34" charset="0"/>
            </a:endParaRPr>
          </a:p>
        </p:txBody>
      </p:sp>
      <p:sp>
        <p:nvSpPr>
          <p:cNvPr id="251921" name="Text Box 17"/>
          <p:cNvSpPr txBox="1">
            <a:spLocks noChangeArrowheads="1"/>
          </p:cNvSpPr>
          <p:nvPr/>
        </p:nvSpPr>
        <p:spPr bwMode="auto">
          <a:xfrm>
            <a:off x="8027988" y="23495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K</a:t>
            </a:r>
            <a:endParaRPr lang="en-US" altLang="en-US" sz="2400" b="1">
              <a:solidFill>
                <a:schemeClr val="tx1"/>
              </a:solidFill>
              <a:latin typeface="Verdana" pitchFamily="34" charset="0"/>
            </a:endParaRPr>
          </a:p>
        </p:txBody>
      </p:sp>
      <p:sp>
        <p:nvSpPr>
          <p:cNvPr id="251922" name="Text Box 18"/>
          <p:cNvSpPr txBox="1">
            <a:spLocks noChangeArrowheads="1"/>
          </p:cNvSpPr>
          <p:nvPr/>
        </p:nvSpPr>
        <p:spPr bwMode="auto">
          <a:xfrm>
            <a:off x="6227763" y="35004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J</a:t>
            </a:r>
            <a:endParaRPr lang="en-US" altLang="en-US" sz="2400" b="1">
              <a:solidFill>
                <a:schemeClr val="tx1"/>
              </a:solidFill>
              <a:latin typeface="Verdana" pitchFamily="34" charset="0"/>
            </a:endParaRPr>
          </a:p>
        </p:txBody>
      </p:sp>
      <p:sp>
        <p:nvSpPr>
          <p:cNvPr id="251923" name="Text Box 19"/>
          <p:cNvSpPr txBox="1">
            <a:spLocks noChangeArrowheads="1"/>
          </p:cNvSpPr>
          <p:nvPr/>
        </p:nvSpPr>
        <p:spPr bwMode="auto">
          <a:xfrm>
            <a:off x="6300788" y="23495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I</a:t>
            </a:r>
            <a:endParaRPr lang="en-US" altLang="en-US" sz="2400" b="1">
              <a:solidFill>
                <a:schemeClr val="tx1"/>
              </a:solidFill>
              <a:latin typeface="Verdana" pitchFamily="34" charset="0"/>
            </a:endParaRPr>
          </a:p>
        </p:txBody>
      </p:sp>
      <p:sp>
        <p:nvSpPr>
          <p:cNvPr id="251924" name="Text Box 20"/>
          <p:cNvSpPr txBox="1">
            <a:spLocks noChangeArrowheads="1"/>
          </p:cNvSpPr>
          <p:nvPr/>
        </p:nvSpPr>
        <p:spPr bwMode="auto">
          <a:xfrm>
            <a:off x="6443663" y="28527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D</a:t>
            </a:r>
            <a:endParaRPr lang="en-US" altLang="en-US" sz="2400" b="1">
              <a:solidFill>
                <a:schemeClr val="tx1"/>
              </a:solidFill>
              <a:latin typeface="Verdana" pitchFamily="34" charset="0"/>
            </a:endParaRPr>
          </a:p>
        </p:txBody>
      </p:sp>
      <p:sp>
        <p:nvSpPr>
          <p:cNvPr id="251925" name="Text Box 21"/>
          <p:cNvSpPr txBox="1">
            <a:spLocks noChangeArrowheads="1"/>
          </p:cNvSpPr>
          <p:nvPr/>
        </p:nvSpPr>
        <p:spPr bwMode="auto">
          <a:xfrm>
            <a:off x="4572000" y="35004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H</a:t>
            </a:r>
            <a:endParaRPr lang="en-US" altLang="en-US" sz="2400" b="1">
              <a:solidFill>
                <a:schemeClr val="tx1"/>
              </a:solidFill>
              <a:latin typeface="Verdana" pitchFamily="34" charset="0"/>
            </a:endParaRPr>
          </a:p>
        </p:txBody>
      </p:sp>
      <p:sp>
        <p:nvSpPr>
          <p:cNvPr id="251926" name="Text Box 22"/>
          <p:cNvSpPr txBox="1">
            <a:spLocks noChangeArrowheads="1"/>
          </p:cNvSpPr>
          <p:nvPr/>
        </p:nvSpPr>
        <p:spPr bwMode="auto">
          <a:xfrm>
            <a:off x="4716463" y="28527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C</a:t>
            </a:r>
            <a:endParaRPr lang="en-US" altLang="en-US" sz="2400" b="1">
              <a:solidFill>
                <a:schemeClr val="tx1"/>
              </a:solidFill>
              <a:latin typeface="Verdana" pitchFamily="34" charset="0"/>
            </a:endParaRPr>
          </a:p>
        </p:txBody>
      </p:sp>
      <p:sp>
        <p:nvSpPr>
          <p:cNvPr id="251927" name="Text Box 23"/>
          <p:cNvSpPr txBox="1">
            <a:spLocks noChangeArrowheads="1"/>
          </p:cNvSpPr>
          <p:nvPr/>
        </p:nvSpPr>
        <p:spPr bwMode="auto">
          <a:xfrm>
            <a:off x="4643438" y="23495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G</a:t>
            </a:r>
            <a:endParaRPr lang="en-US" altLang="en-US" sz="2400" b="1">
              <a:solidFill>
                <a:schemeClr val="tx1"/>
              </a:solidFill>
              <a:latin typeface="Verdana" pitchFamily="34" charset="0"/>
            </a:endParaRPr>
          </a:p>
        </p:txBody>
      </p:sp>
      <p:sp>
        <p:nvSpPr>
          <p:cNvPr id="251928" name="Text Box 24"/>
          <p:cNvSpPr txBox="1">
            <a:spLocks noChangeArrowheads="1"/>
          </p:cNvSpPr>
          <p:nvPr/>
        </p:nvSpPr>
        <p:spPr bwMode="auto">
          <a:xfrm>
            <a:off x="3276600" y="28527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B</a:t>
            </a:r>
            <a:endParaRPr lang="en-US" altLang="en-US" sz="2400" b="1">
              <a:solidFill>
                <a:schemeClr val="tx1"/>
              </a:solidFill>
              <a:latin typeface="Verdana" pitchFamily="34" charset="0"/>
            </a:endParaRPr>
          </a:p>
        </p:txBody>
      </p:sp>
      <p:sp>
        <p:nvSpPr>
          <p:cNvPr id="251929" name="Text Box 25"/>
          <p:cNvSpPr txBox="1">
            <a:spLocks noChangeArrowheads="1"/>
          </p:cNvSpPr>
          <p:nvPr/>
        </p:nvSpPr>
        <p:spPr bwMode="auto">
          <a:xfrm>
            <a:off x="1763713" y="28527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A</a:t>
            </a:r>
            <a:endParaRPr lang="en-US" altLang="en-US" sz="2400" b="1">
              <a:solidFill>
                <a:schemeClr val="tx1"/>
              </a:solidFill>
              <a:latin typeface="Verdana" pitchFamily="34" charset="0"/>
            </a:endParaRPr>
          </a:p>
        </p:txBody>
      </p:sp>
      <p:sp>
        <p:nvSpPr>
          <p:cNvPr id="251930" name="Text Box 26"/>
          <p:cNvSpPr txBox="1">
            <a:spLocks noChangeArrowheads="1"/>
          </p:cNvSpPr>
          <p:nvPr/>
        </p:nvSpPr>
        <p:spPr bwMode="auto">
          <a:xfrm>
            <a:off x="3059113" y="35004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F</a:t>
            </a:r>
            <a:endParaRPr lang="en-US" altLang="en-US" sz="2400" b="1">
              <a:solidFill>
                <a:schemeClr val="tx1"/>
              </a:solidFill>
              <a:latin typeface="Verdana" pitchFamily="34" charset="0"/>
            </a:endParaRPr>
          </a:p>
        </p:txBody>
      </p:sp>
      <p:sp>
        <p:nvSpPr>
          <p:cNvPr id="251931" name="Text Box 27"/>
          <p:cNvSpPr txBox="1">
            <a:spLocks noChangeArrowheads="1"/>
          </p:cNvSpPr>
          <p:nvPr/>
        </p:nvSpPr>
        <p:spPr bwMode="auto">
          <a:xfrm>
            <a:off x="3059113" y="227647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E</a:t>
            </a:r>
            <a:endParaRPr lang="en-US" altLang="en-US" sz="2400" b="1">
              <a:solidFill>
                <a:schemeClr val="tx1"/>
              </a:solidFill>
              <a:latin typeface="Verdana" pitchFamily="34" charset="0"/>
            </a:endParaRPr>
          </a:p>
        </p:txBody>
      </p:sp>
      <p:sp>
        <p:nvSpPr>
          <p:cNvPr id="251932" name="Text Box 28"/>
          <p:cNvSpPr txBox="1">
            <a:spLocks noChangeArrowheads="1"/>
          </p:cNvSpPr>
          <p:nvPr/>
        </p:nvSpPr>
        <p:spPr bwMode="auto">
          <a:xfrm>
            <a:off x="8101013" y="34290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b="1">
                <a:solidFill>
                  <a:schemeClr val="tx1"/>
                </a:solidFill>
                <a:latin typeface="Verdana" pitchFamily="34" charset="0"/>
              </a:rPr>
              <a:t>L</a:t>
            </a:r>
            <a:endParaRPr lang="en-US" altLang="en-US" sz="2400" b="1">
              <a:solidFill>
                <a:schemeClr val="tx1"/>
              </a:solidFill>
              <a:latin typeface="Verdana" pitchFamily="34" charset="0"/>
            </a:endParaRPr>
          </a:p>
        </p:txBody>
      </p:sp>
    </p:spTree>
    <p:extLst>
      <p:ext uri="{BB962C8B-B14F-4D97-AF65-F5344CB8AC3E}">
        <p14:creationId xmlns:p14="http://schemas.microsoft.com/office/powerpoint/2010/main" val="208575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51907"/>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51913"/>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51910"/>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519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9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9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19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19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1908"/>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251909"/>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251914"/>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500"/>
                                  </p:stCondLst>
                                  <p:childTnLst>
                                    <p:set>
                                      <p:cBhvr>
                                        <p:cTn id="41" dur="1" fill="hold">
                                          <p:stCondLst>
                                            <p:cond delay="0"/>
                                          </p:stCondLst>
                                        </p:cTn>
                                        <p:tgtEl>
                                          <p:spTgt spid="251915"/>
                                        </p:tgtEl>
                                        <p:attrNameLst>
                                          <p:attrName>style.visibility</p:attrName>
                                        </p:attrNameLst>
                                      </p:cBhvr>
                                      <p:to>
                                        <p:strVal val="visible"/>
                                      </p:to>
                                    </p:set>
                                  </p:childTnLst>
                                </p:cTn>
                              </p:par>
                            </p:childTnLst>
                          </p:cTn>
                        </p:par>
                        <p:par>
                          <p:cTn id="42" fill="hold" nodeType="afterGroup">
                            <p:stCondLst>
                              <p:cond delay="1500"/>
                            </p:stCondLst>
                            <p:childTnLst>
                              <p:par>
                                <p:cTn id="43" presetID="1" presetClass="entr" presetSubtype="0" fill="hold" grpId="0" nodeType="afterEffect">
                                  <p:stCondLst>
                                    <p:cond delay="500"/>
                                  </p:stCondLst>
                                  <p:childTnLst>
                                    <p:set>
                                      <p:cBhvr>
                                        <p:cTn id="44" dur="1" fill="hold">
                                          <p:stCondLst>
                                            <p:cond delay="0"/>
                                          </p:stCondLst>
                                        </p:cTn>
                                        <p:tgtEl>
                                          <p:spTgt spid="251911"/>
                                        </p:tgtEl>
                                        <p:attrNameLst>
                                          <p:attrName>style.visibility</p:attrName>
                                        </p:attrNameLst>
                                      </p:cBhvr>
                                      <p:to>
                                        <p:strVal val="visible"/>
                                      </p:to>
                                    </p:set>
                                  </p:childTnLst>
                                </p:cTn>
                              </p:par>
                            </p:childTnLst>
                          </p:cTn>
                        </p:par>
                        <p:par>
                          <p:cTn id="45" fill="hold" nodeType="afterGroup">
                            <p:stCondLst>
                              <p:cond delay="2000"/>
                            </p:stCondLst>
                            <p:childTnLst>
                              <p:par>
                                <p:cTn id="46" presetID="1" presetClass="entr" presetSubtype="0" fill="hold" grpId="0" nodeType="afterEffect">
                                  <p:stCondLst>
                                    <p:cond delay="500"/>
                                  </p:stCondLst>
                                  <p:childTnLst>
                                    <p:set>
                                      <p:cBhvr>
                                        <p:cTn id="47" dur="1" fill="hold">
                                          <p:stCondLst>
                                            <p:cond delay="0"/>
                                          </p:stCondLst>
                                        </p:cTn>
                                        <p:tgtEl>
                                          <p:spTgt spid="251912"/>
                                        </p:tgtEl>
                                        <p:attrNameLst>
                                          <p:attrName>style.visibility</p:attrName>
                                        </p:attrNameLst>
                                      </p:cBhvr>
                                      <p:to>
                                        <p:strVal val="visible"/>
                                      </p:to>
                                    </p:set>
                                  </p:childTnLst>
                                </p:cTn>
                              </p:par>
                            </p:childTnLst>
                          </p:cTn>
                        </p:par>
                        <p:par>
                          <p:cTn id="48" fill="hold" nodeType="afterGroup">
                            <p:stCondLst>
                              <p:cond delay="2500"/>
                            </p:stCondLst>
                            <p:childTnLst>
                              <p:par>
                                <p:cTn id="49" presetID="1" presetClass="entr" presetSubtype="0" fill="hold" grpId="0" nodeType="afterEffect">
                                  <p:stCondLst>
                                    <p:cond delay="500"/>
                                  </p:stCondLst>
                                  <p:childTnLst>
                                    <p:set>
                                      <p:cBhvr>
                                        <p:cTn id="50" dur="1" fill="hold">
                                          <p:stCondLst>
                                            <p:cond delay="0"/>
                                          </p:stCondLst>
                                        </p:cTn>
                                        <p:tgtEl>
                                          <p:spTgt spid="251917"/>
                                        </p:tgtEl>
                                        <p:attrNameLst>
                                          <p:attrName>style.visibility</p:attrName>
                                        </p:attrNameLst>
                                      </p:cBhvr>
                                      <p:to>
                                        <p:strVal val="visible"/>
                                      </p:to>
                                    </p:set>
                                  </p:childTnLst>
                                </p:cTn>
                              </p:par>
                            </p:childTnLst>
                          </p:cTn>
                        </p:par>
                        <p:par>
                          <p:cTn id="51" fill="hold" nodeType="afterGroup">
                            <p:stCondLst>
                              <p:cond delay="3000"/>
                            </p:stCondLst>
                            <p:childTnLst>
                              <p:par>
                                <p:cTn id="52" presetID="1" presetClass="entr" presetSubtype="0" fill="hold" grpId="0" nodeType="afterEffect">
                                  <p:stCondLst>
                                    <p:cond delay="500"/>
                                  </p:stCondLst>
                                  <p:childTnLst>
                                    <p:set>
                                      <p:cBhvr>
                                        <p:cTn id="53" dur="1" fill="hold">
                                          <p:stCondLst>
                                            <p:cond delay="0"/>
                                          </p:stCondLst>
                                        </p:cTn>
                                        <p:tgtEl>
                                          <p:spTgt spid="251918"/>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193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193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19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19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5192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5192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519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1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p:bldP spid="251907" grpId="0" animBg="1"/>
      <p:bldP spid="251908" grpId="0" animBg="1"/>
      <p:bldP spid="251909" grpId="0" animBg="1"/>
      <p:bldP spid="251910" grpId="0" animBg="1"/>
      <p:bldP spid="251911" grpId="0" animBg="1"/>
      <p:bldP spid="251912" grpId="0" animBg="1"/>
      <p:bldP spid="251913" grpId="0" animBg="1"/>
      <p:bldP spid="251914" grpId="0" animBg="1"/>
      <p:bldP spid="251915" grpId="0" animBg="1"/>
      <p:bldP spid="251916" grpId="0" animBg="1"/>
      <p:bldP spid="251917" grpId="0" animBg="1"/>
      <p:bldP spid="251918" grpId="0" animBg="1"/>
      <p:bldP spid="251921" grpId="0"/>
      <p:bldP spid="251922" grpId="0"/>
      <p:bldP spid="251923" grpId="0"/>
      <p:bldP spid="251924" grpId="0"/>
      <p:bldP spid="251925" grpId="0"/>
      <p:bldP spid="251926" grpId="0"/>
      <p:bldP spid="251927" grpId="0"/>
      <p:bldP spid="251928" grpId="0"/>
      <p:bldP spid="251929" grpId="0"/>
      <p:bldP spid="251930" grpId="0"/>
      <p:bldP spid="251931" grpId="0"/>
      <p:bldP spid="2519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27651" name="Content Placeholder 2"/>
          <p:cNvSpPr>
            <a:spLocks noGrp="1"/>
          </p:cNvSpPr>
          <p:nvPr>
            <p:ph idx="1"/>
          </p:nvPr>
        </p:nvSpPr>
        <p:spPr>
          <a:xfrm>
            <a:off x="708025" y="1600200"/>
            <a:ext cx="7902575" cy="369888"/>
          </a:xfrm>
        </p:spPr>
        <p:txBody>
          <a:bodyPr/>
          <a:lstStyle/>
          <a:p>
            <a:r>
              <a:rPr lang="en-GB" altLang="en-US" sz="2400" smtClean="0">
                <a:latin typeface="Arial" charset="0"/>
                <a:cs typeface="Arial" charset="0"/>
              </a:rPr>
              <a:t>The pathogenic approach</a:t>
            </a:r>
          </a:p>
        </p:txBody>
      </p:sp>
    </p:spTree>
    <p:extLst>
      <p:ext uri="{BB962C8B-B14F-4D97-AF65-F5344CB8AC3E}">
        <p14:creationId xmlns:p14="http://schemas.microsoft.com/office/powerpoint/2010/main" val="38830525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28675" name="Content Placeholder 2"/>
          <p:cNvSpPr>
            <a:spLocks noGrp="1"/>
          </p:cNvSpPr>
          <p:nvPr>
            <p:ph idx="1"/>
          </p:nvPr>
        </p:nvSpPr>
        <p:spPr>
          <a:xfrm>
            <a:off x="708025" y="1600200"/>
            <a:ext cx="7902575" cy="812800"/>
          </a:xfrm>
        </p:spPr>
        <p:txBody>
          <a:bodyPr/>
          <a:lstStyle/>
          <a:p>
            <a:r>
              <a:rPr lang="en-GB" altLang="en-US" sz="2400" smtClean="0">
                <a:latin typeface="Arial" charset="0"/>
                <a:cs typeface="Arial" charset="0"/>
              </a:rPr>
              <a:t>The pathogenic approach.</a:t>
            </a:r>
          </a:p>
          <a:p>
            <a:r>
              <a:rPr lang="en-GB" altLang="en-US" sz="2400" smtClean="0">
                <a:latin typeface="Arial" charset="0"/>
                <a:cs typeface="Arial" charset="0"/>
              </a:rPr>
              <a:t>Antonovsky’s studies of blue collar workers in the USA.</a:t>
            </a:r>
          </a:p>
        </p:txBody>
      </p:sp>
    </p:spTree>
    <p:extLst>
      <p:ext uri="{BB962C8B-B14F-4D97-AF65-F5344CB8AC3E}">
        <p14:creationId xmlns:p14="http://schemas.microsoft.com/office/powerpoint/2010/main" val="100501261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29699" name="Content Placeholder 2"/>
          <p:cNvSpPr>
            <a:spLocks noGrp="1"/>
          </p:cNvSpPr>
          <p:nvPr>
            <p:ph idx="1"/>
          </p:nvPr>
        </p:nvSpPr>
        <p:spPr>
          <a:xfrm>
            <a:off x="708025" y="1600200"/>
            <a:ext cx="7902575" cy="1255713"/>
          </a:xfrm>
        </p:spPr>
        <p:txBody>
          <a:bodyPr/>
          <a:lstStyle/>
          <a:p>
            <a:r>
              <a:rPr lang="en-GB" altLang="en-US" sz="2400" smtClean="0">
                <a:latin typeface="Arial" charset="0"/>
                <a:cs typeface="Arial" charset="0"/>
              </a:rPr>
              <a:t>The pathogenic approach.</a:t>
            </a:r>
          </a:p>
          <a:p>
            <a:r>
              <a:rPr lang="en-GB" altLang="en-US" sz="2400" smtClean="0">
                <a:latin typeface="Arial" charset="0"/>
                <a:cs typeface="Arial" charset="0"/>
              </a:rPr>
              <a:t>Antonovsky’s studies of blue collar workers in the USA.</a:t>
            </a:r>
          </a:p>
          <a:p>
            <a:r>
              <a:rPr lang="en-GB" altLang="en-US" sz="2400" smtClean="0">
                <a:latin typeface="Arial" charset="0"/>
                <a:cs typeface="Arial" charset="0"/>
              </a:rPr>
              <a:t>Antonovsky goes to Israel via Aberdeen</a:t>
            </a:r>
          </a:p>
        </p:txBody>
      </p:sp>
    </p:spTree>
    <p:extLst>
      <p:ext uri="{BB962C8B-B14F-4D97-AF65-F5344CB8AC3E}">
        <p14:creationId xmlns:p14="http://schemas.microsoft.com/office/powerpoint/2010/main" val="8320466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30723" name="Content Placeholder 2"/>
          <p:cNvSpPr>
            <a:spLocks noGrp="1"/>
          </p:cNvSpPr>
          <p:nvPr>
            <p:ph idx="1"/>
          </p:nvPr>
        </p:nvSpPr>
        <p:spPr>
          <a:xfrm>
            <a:off x="708025" y="1600200"/>
            <a:ext cx="7902575" cy="1698625"/>
          </a:xfrm>
        </p:spPr>
        <p:txBody>
          <a:bodyPr/>
          <a:lstStyle/>
          <a:p>
            <a:r>
              <a:rPr lang="en-GB" altLang="en-US" sz="2400" smtClean="0">
                <a:latin typeface="Arial" charset="0"/>
                <a:cs typeface="Arial" charset="0"/>
              </a:rPr>
              <a:t>The pathogenic approach.</a:t>
            </a:r>
          </a:p>
          <a:p>
            <a:r>
              <a:rPr lang="en-GB" altLang="en-US" sz="2400" smtClean="0">
                <a:latin typeface="Arial" charset="0"/>
                <a:cs typeface="Arial" charset="0"/>
              </a:rPr>
              <a:t>Antonovsky’s studies of blue collar workers in the USA.</a:t>
            </a:r>
          </a:p>
          <a:p>
            <a:r>
              <a:rPr lang="en-GB" altLang="en-US" sz="2400" smtClean="0">
                <a:latin typeface="Arial" charset="0"/>
                <a:cs typeface="Arial" charset="0"/>
              </a:rPr>
              <a:t>Antonovsky goes to Israel via Aberdeen.</a:t>
            </a:r>
          </a:p>
          <a:p>
            <a:r>
              <a:rPr lang="en-GB" altLang="en-US" sz="2400" smtClean="0">
                <a:latin typeface="Arial" charset="0"/>
                <a:cs typeface="Arial" charset="0"/>
              </a:rPr>
              <a:t>The pathogenic approach asks the wrong question</a:t>
            </a:r>
            <a:r>
              <a:rPr lang="en-GB" altLang="en-US" smtClean="0">
                <a:latin typeface="Arial" charset="0"/>
                <a:cs typeface="Arial" charset="0"/>
              </a:rPr>
              <a:t>.</a:t>
            </a:r>
          </a:p>
        </p:txBody>
      </p:sp>
    </p:spTree>
    <p:extLst>
      <p:ext uri="{BB962C8B-B14F-4D97-AF65-F5344CB8AC3E}">
        <p14:creationId xmlns:p14="http://schemas.microsoft.com/office/powerpoint/2010/main" val="379091900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31747" name="Content Placeholder 2"/>
          <p:cNvSpPr>
            <a:spLocks noGrp="1"/>
          </p:cNvSpPr>
          <p:nvPr>
            <p:ph idx="1"/>
          </p:nvPr>
        </p:nvSpPr>
        <p:spPr>
          <a:xfrm>
            <a:off x="708025" y="1600200"/>
            <a:ext cx="7902575" cy="2141538"/>
          </a:xfrm>
        </p:spPr>
        <p:txBody>
          <a:bodyPr/>
          <a:lstStyle/>
          <a:p>
            <a:r>
              <a:rPr lang="en-GB" altLang="en-US" sz="2400" smtClean="0">
                <a:latin typeface="Arial" charset="0"/>
                <a:cs typeface="Arial" charset="0"/>
              </a:rPr>
              <a:t>The pathogenic approach.</a:t>
            </a:r>
          </a:p>
          <a:p>
            <a:r>
              <a:rPr lang="en-GB" altLang="en-US" sz="2400" smtClean="0">
                <a:latin typeface="Arial" charset="0"/>
                <a:cs typeface="Arial" charset="0"/>
              </a:rPr>
              <a:t>Antonovsky’s studies of blue collar workers in the USA.</a:t>
            </a:r>
          </a:p>
          <a:p>
            <a:r>
              <a:rPr lang="en-GB" altLang="en-US" sz="2400" smtClean="0">
                <a:latin typeface="Arial" charset="0"/>
                <a:cs typeface="Arial" charset="0"/>
              </a:rPr>
              <a:t>Antonovsky goes to Israel via Aberdeen.</a:t>
            </a:r>
          </a:p>
          <a:p>
            <a:r>
              <a:rPr lang="en-GB" altLang="en-US" sz="2400" smtClean="0">
                <a:latin typeface="Arial" charset="0"/>
                <a:cs typeface="Arial" charset="0"/>
              </a:rPr>
              <a:t>The pathogenic approach asks the wrong question.</a:t>
            </a:r>
          </a:p>
          <a:p>
            <a:r>
              <a:rPr lang="en-GB" altLang="en-US" sz="2400" smtClean="0">
                <a:solidFill>
                  <a:srgbClr val="FF0000"/>
                </a:solidFill>
                <a:latin typeface="Arial" charset="0"/>
                <a:cs typeface="Arial" charset="0"/>
              </a:rPr>
              <a:t>Salutogenesis</a:t>
            </a:r>
          </a:p>
        </p:txBody>
      </p:sp>
    </p:spTree>
    <p:extLst>
      <p:ext uri="{BB962C8B-B14F-4D97-AF65-F5344CB8AC3E}">
        <p14:creationId xmlns:p14="http://schemas.microsoft.com/office/powerpoint/2010/main" val="49657197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z="3200" b="1" smtClean="0">
                <a:latin typeface="Arial" charset="0"/>
                <a:cs typeface="Arial" charset="0"/>
              </a:rPr>
              <a:t>Antonovsky’s ideas</a:t>
            </a:r>
          </a:p>
        </p:txBody>
      </p:sp>
      <p:sp>
        <p:nvSpPr>
          <p:cNvPr id="32771" name="Content Placeholder 2"/>
          <p:cNvSpPr>
            <a:spLocks noGrp="1"/>
          </p:cNvSpPr>
          <p:nvPr>
            <p:ph idx="1"/>
          </p:nvPr>
        </p:nvSpPr>
        <p:spPr>
          <a:xfrm>
            <a:off x="708025" y="1600200"/>
            <a:ext cx="7902575" cy="2586038"/>
          </a:xfrm>
        </p:spPr>
        <p:txBody>
          <a:bodyPr/>
          <a:lstStyle/>
          <a:p>
            <a:r>
              <a:rPr lang="en-GB" altLang="en-US" sz="2400" smtClean="0">
                <a:latin typeface="Arial" charset="0"/>
                <a:cs typeface="Arial" charset="0"/>
              </a:rPr>
              <a:t>The pathogenic approach.</a:t>
            </a:r>
          </a:p>
          <a:p>
            <a:r>
              <a:rPr lang="en-GB" altLang="en-US" sz="2400" smtClean="0">
                <a:latin typeface="Arial" charset="0"/>
                <a:cs typeface="Arial" charset="0"/>
              </a:rPr>
              <a:t>Antonovsky’s studies of blue collar workers in the USA.</a:t>
            </a:r>
          </a:p>
          <a:p>
            <a:r>
              <a:rPr lang="en-GB" altLang="en-US" sz="2400" smtClean="0">
                <a:latin typeface="Arial" charset="0"/>
                <a:cs typeface="Arial" charset="0"/>
              </a:rPr>
              <a:t>Antonovsky goes to Israel via Aberdeen.</a:t>
            </a:r>
          </a:p>
          <a:p>
            <a:r>
              <a:rPr lang="en-GB" altLang="en-US" sz="2400" smtClean="0">
                <a:latin typeface="Arial" charset="0"/>
                <a:cs typeface="Arial" charset="0"/>
              </a:rPr>
              <a:t>The pathogenic approach asks the wrong question.</a:t>
            </a:r>
          </a:p>
          <a:p>
            <a:r>
              <a:rPr lang="en-GB" altLang="en-US" sz="2400" smtClean="0">
                <a:latin typeface="Arial" charset="0"/>
                <a:cs typeface="Arial" charset="0"/>
              </a:rPr>
              <a:t>Salutogenesis</a:t>
            </a:r>
          </a:p>
          <a:p>
            <a:r>
              <a:rPr lang="en-GB" altLang="en-US" sz="2400" smtClean="0">
                <a:solidFill>
                  <a:srgbClr val="FF0000"/>
                </a:solidFill>
                <a:latin typeface="Arial" charset="0"/>
                <a:cs typeface="Arial" charset="0"/>
              </a:rPr>
              <a:t>Resilience, coping, and sense of coherence</a:t>
            </a:r>
          </a:p>
        </p:txBody>
      </p:sp>
    </p:spTree>
    <p:extLst>
      <p:ext uri="{BB962C8B-B14F-4D97-AF65-F5344CB8AC3E}">
        <p14:creationId xmlns:p14="http://schemas.microsoft.com/office/powerpoint/2010/main" val="255354651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altLang="en-US" smtClean="0">
              <a:latin typeface="Arial" charset="0"/>
              <a:cs typeface="Arial" charset="0"/>
            </a:endParaRPr>
          </a:p>
        </p:txBody>
      </p:sp>
      <p:sp>
        <p:nvSpPr>
          <p:cNvPr id="34819" name="Content Placeholder 2"/>
          <p:cNvSpPr>
            <a:spLocks noGrp="1"/>
          </p:cNvSpPr>
          <p:nvPr>
            <p:ph idx="1"/>
          </p:nvPr>
        </p:nvSpPr>
        <p:spPr/>
        <p:txBody>
          <a:bodyPr/>
          <a:lstStyle/>
          <a:p>
            <a:endParaRPr lang="en-GB" altLang="en-US" smtClean="0">
              <a:latin typeface="Arial" charset="0"/>
              <a:cs typeface="Arial" charset="0"/>
            </a:endParaRPr>
          </a:p>
        </p:txBody>
      </p:sp>
      <p:pic>
        <p:nvPicPr>
          <p:cNvPr id="34820" name="Picture 2" descr="L:\Centre\MK Photos\Bangal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95788"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L:\Centre\MK Photos\Bethnal Gr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263" y="0"/>
            <a:ext cx="528796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L:\Centre\MK Photos\Bexley Village 3 2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7413" y="2720975"/>
            <a:ext cx="39893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descr="L:\Centre\MK Photos\Birthday, graduation and wedding 0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5225"/>
            <a:ext cx="312896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6" descr="L:\Centre\MK Photos\College house.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84675"/>
            <a:ext cx="237966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descr="L:\Centre\MK Photos\Diptheria Immunisation in Liverpo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5300" y="2435225"/>
            <a:ext cx="35687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4675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z="3200" b="1" smtClean="0">
                <a:latin typeface="Arial" charset="0"/>
                <a:cs typeface="Arial" charset="0"/>
              </a:rPr>
              <a:t>Where does coping take place?</a:t>
            </a:r>
          </a:p>
        </p:txBody>
      </p:sp>
      <p:sp>
        <p:nvSpPr>
          <p:cNvPr id="33795" name="Content Placeholder 2"/>
          <p:cNvSpPr>
            <a:spLocks noGrp="1"/>
          </p:cNvSpPr>
          <p:nvPr>
            <p:ph idx="1"/>
          </p:nvPr>
        </p:nvSpPr>
        <p:spPr/>
        <p:txBody>
          <a:bodyPr/>
          <a:lstStyle/>
          <a:p>
            <a:endParaRPr lang="en-GB" altLang="en-US" smtClean="0">
              <a:latin typeface="Arial" charset="0"/>
              <a:cs typeface="Arial" charset="0"/>
            </a:endParaRPr>
          </a:p>
        </p:txBody>
      </p:sp>
    </p:spTree>
    <p:extLst>
      <p:ext uri="{BB962C8B-B14F-4D97-AF65-F5344CB8AC3E}">
        <p14:creationId xmlns:p14="http://schemas.microsoft.com/office/powerpoint/2010/main" val="275911607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sz="3200" b="1" smtClean="0">
                <a:latin typeface="Arial" charset="0"/>
                <a:cs typeface="Arial" charset="0"/>
              </a:rPr>
              <a:t>Lifeworlds</a:t>
            </a:r>
          </a:p>
        </p:txBody>
      </p:sp>
      <p:sp>
        <p:nvSpPr>
          <p:cNvPr id="35843" name="Content Placeholder 2"/>
          <p:cNvSpPr>
            <a:spLocks noGrp="1"/>
          </p:cNvSpPr>
          <p:nvPr>
            <p:ph idx="1"/>
          </p:nvPr>
        </p:nvSpPr>
        <p:spPr/>
        <p:txBody>
          <a:bodyPr/>
          <a:lstStyle/>
          <a:p>
            <a:endParaRPr lang="en-GB" altLang="en-US" smtClean="0">
              <a:latin typeface="Arial" charset="0"/>
              <a:cs typeface="Arial" charset="0"/>
            </a:endParaRPr>
          </a:p>
        </p:txBody>
      </p:sp>
    </p:spTree>
    <p:extLst>
      <p:ext uri="{BB962C8B-B14F-4D97-AF65-F5344CB8AC3E}">
        <p14:creationId xmlns:p14="http://schemas.microsoft.com/office/powerpoint/2010/main" val="335541420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3200" b="1" smtClean="0">
                <a:latin typeface="Arial" charset="0"/>
                <a:cs typeface="Arial" charset="0"/>
              </a:rPr>
              <a:t>The difference between population health and individual health</a:t>
            </a:r>
          </a:p>
        </p:txBody>
      </p:sp>
      <p:sp>
        <p:nvSpPr>
          <p:cNvPr id="6147" name="Content Placeholder 2"/>
          <p:cNvSpPr>
            <a:spLocks noGrp="1"/>
          </p:cNvSpPr>
          <p:nvPr>
            <p:ph idx="1"/>
          </p:nvPr>
        </p:nvSpPr>
        <p:spPr>
          <a:xfrm>
            <a:off x="708025" y="1600200"/>
            <a:ext cx="7902575" cy="4284663"/>
          </a:xfrm>
        </p:spPr>
        <p:txBody>
          <a:bodyPr/>
          <a:lstStyle/>
          <a:p>
            <a:pPr>
              <a:defRPr/>
            </a:pPr>
            <a:endParaRPr lang="en-GB" dirty="0" smtClean="0">
              <a:latin typeface="Arial" charset="0"/>
              <a:cs typeface="Arial" charset="0"/>
            </a:endParaRPr>
          </a:p>
          <a:p>
            <a:pPr>
              <a:defRPr/>
            </a:pPr>
            <a:endParaRPr lang="en-GB" dirty="0" smtClean="0">
              <a:latin typeface="Arial" charset="0"/>
              <a:cs typeface="Arial" charset="0"/>
            </a:endParaRPr>
          </a:p>
          <a:p>
            <a:pPr>
              <a:defRPr/>
            </a:pPr>
            <a:endParaRPr lang="en-GB" dirty="0" smtClean="0">
              <a:latin typeface="Arial" charset="0"/>
              <a:cs typeface="Arial" charset="0"/>
            </a:endParaRPr>
          </a:p>
          <a:p>
            <a:pPr>
              <a:defRPr/>
            </a:pPr>
            <a:r>
              <a:rPr lang="en-GB" sz="2400" dirty="0" smtClean="0">
                <a:latin typeface="Arial" charset="0"/>
                <a:cs typeface="Arial" charset="0"/>
              </a:rPr>
              <a:t>Why is Mr Smith sick?</a:t>
            </a:r>
          </a:p>
          <a:p>
            <a:pPr>
              <a:defRPr/>
            </a:pPr>
            <a:endParaRPr lang="en-GB" sz="2400" dirty="0" smtClean="0">
              <a:latin typeface="Arial" charset="0"/>
              <a:cs typeface="Arial" charset="0"/>
            </a:endParaRPr>
          </a:p>
          <a:p>
            <a:pPr marL="0" indent="0">
              <a:buFont typeface="Arial" charset="0"/>
              <a:buNone/>
              <a:defRPr/>
            </a:pPr>
            <a:endParaRPr lang="en-GB" sz="2400" dirty="0" smtClean="0">
              <a:latin typeface="Arial" charset="0"/>
              <a:cs typeface="Arial" charset="0"/>
            </a:endParaRPr>
          </a:p>
          <a:p>
            <a:pPr>
              <a:defRPr/>
            </a:pPr>
            <a:endParaRPr lang="en-GB" dirty="0" smtClean="0">
              <a:latin typeface="Arial" charset="0"/>
              <a:cs typeface="Arial" charset="0"/>
            </a:endParaRPr>
          </a:p>
          <a:p>
            <a:pPr>
              <a:defRPr/>
            </a:pPr>
            <a:endParaRPr lang="en-GB" dirty="0" smtClean="0">
              <a:latin typeface="Arial" charset="0"/>
              <a:cs typeface="Arial" charset="0"/>
            </a:endParaRPr>
          </a:p>
          <a:p>
            <a:pPr>
              <a:defRPr/>
            </a:pPr>
            <a:endParaRPr lang="en-GB" dirty="0" smtClean="0">
              <a:latin typeface="Arial" charset="0"/>
              <a:cs typeface="Arial" charset="0"/>
            </a:endParaRPr>
          </a:p>
        </p:txBody>
      </p:sp>
    </p:spTree>
    <p:extLst>
      <p:ext uri="{BB962C8B-B14F-4D97-AF65-F5344CB8AC3E}">
        <p14:creationId xmlns:p14="http://schemas.microsoft.com/office/powerpoint/2010/main" val="312551070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1025"/>
          <p:cNvGrpSpPr>
            <a:grpSpLocks/>
          </p:cNvGrpSpPr>
          <p:nvPr/>
        </p:nvGrpSpPr>
        <p:grpSpPr bwMode="auto">
          <a:xfrm>
            <a:off x="0" y="966788"/>
            <a:ext cx="7416800" cy="6192837"/>
            <a:chOff x="457" y="609"/>
            <a:chExt cx="4672" cy="3901"/>
          </a:xfrm>
        </p:grpSpPr>
        <p:sp>
          <p:nvSpPr>
            <p:cNvPr id="3" name="_s1028"/>
            <p:cNvSpPr>
              <a:spLocks noChangeArrowheads="1" noTextEdit="1"/>
            </p:cNvSpPr>
            <p:nvPr/>
          </p:nvSpPr>
          <p:spPr bwMode="auto">
            <a:xfrm>
              <a:off x="942" y="1172"/>
              <a:ext cx="2775" cy="2775"/>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4" name="_s1029"/>
            <p:cNvSpPr>
              <a:spLocks/>
            </p:cNvSpPr>
            <p:nvPr/>
          </p:nvSpPr>
          <p:spPr bwMode="auto">
            <a:xfrm>
              <a:off x="4090" y="1938"/>
              <a:ext cx="556" cy="308"/>
            </a:xfrm>
            <a:prstGeom prst="callout2">
              <a:avLst>
                <a:gd name="adj1" fmla="val 23375"/>
                <a:gd name="adj2" fmla="val -8634"/>
                <a:gd name="adj3" fmla="val 23375"/>
                <a:gd name="adj4" fmla="val -17088"/>
                <a:gd name="adj5" fmla="val 201625"/>
                <a:gd name="adj6" fmla="val -919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1" u="none" strike="noStrike" cap="none" normalizeH="0" baseline="0" smtClean="0">
                  <a:ln>
                    <a:noFill/>
                  </a:ln>
                  <a:solidFill>
                    <a:schemeClr val="tx1"/>
                  </a:solidFill>
                  <a:effectLst/>
                  <a:latin typeface="Arial" charset="0"/>
                  <a:ea typeface="ＭＳ Ｐゴシック" pitchFamily="34" charset="-128"/>
                  <a:cs typeface="Arial" charset="0"/>
                </a:rPr>
                <a:t>Outer zones of the lifeworld</a:t>
              </a:r>
            </a:p>
          </p:txBody>
        </p:sp>
        <p:sp>
          <p:nvSpPr>
            <p:cNvPr id="5" name="_s1030"/>
            <p:cNvSpPr>
              <a:spLocks noChangeArrowheads="1" noTextEdit="1"/>
            </p:cNvSpPr>
            <p:nvPr/>
          </p:nvSpPr>
          <p:spPr bwMode="auto">
            <a:xfrm>
              <a:off x="1219" y="1449"/>
              <a:ext cx="2220" cy="2220"/>
            </a:xfrm>
            <a:custGeom>
              <a:avLst/>
              <a:gdLst>
                <a:gd name="G0" fmla="+- 2700 0 0"/>
                <a:gd name="G1" fmla="+- 21600 0 2700"/>
                <a:gd name="G2" fmla="+- 21600 0 27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6" name="_s1031"/>
            <p:cNvSpPr>
              <a:spLocks/>
            </p:cNvSpPr>
            <p:nvPr/>
          </p:nvSpPr>
          <p:spPr bwMode="auto">
            <a:xfrm>
              <a:off x="4090" y="1630"/>
              <a:ext cx="556" cy="308"/>
            </a:xfrm>
            <a:prstGeom prst="callout2">
              <a:avLst>
                <a:gd name="adj1" fmla="val 23375"/>
                <a:gd name="adj2" fmla="val -8634"/>
                <a:gd name="adj3" fmla="val 23375"/>
                <a:gd name="adj4" fmla="val -17088"/>
                <a:gd name="adj5" fmla="val 301625"/>
                <a:gd name="adj6" fmla="val -1419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1" u="none" strike="noStrike" cap="none" normalizeH="0" baseline="0" smtClean="0">
                  <a:ln>
                    <a:noFill/>
                  </a:ln>
                  <a:solidFill>
                    <a:schemeClr val="tx1"/>
                  </a:solidFill>
                  <a:effectLst/>
                  <a:latin typeface="Arial" charset="0"/>
                  <a:ea typeface="ＭＳ Ｐゴシック" pitchFamily="34" charset="-128"/>
                  <a:cs typeface="Arial" charset="0"/>
                </a:rPr>
                <a:t>Zone of relevance</a:t>
              </a:r>
            </a:p>
          </p:txBody>
        </p:sp>
        <p:sp>
          <p:nvSpPr>
            <p:cNvPr id="7" name="_s1032"/>
            <p:cNvSpPr>
              <a:spLocks noChangeArrowheads="1" noTextEdit="1"/>
            </p:cNvSpPr>
            <p:nvPr/>
          </p:nvSpPr>
          <p:spPr bwMode="auto">
            <a:xfrm>
              <a:off x="1497" y="1727"/>
              <a:ext cx="1665" cy="1665"/>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8" name="_s1033"/>
            <p:cNvSpPr>
              <a:spLocks/>
            </p:cNvSpPr>
            <p:nvPr/>
          </p:nvSpPr>
          <p:spPr bwMode="auto">
            <a:xfrm>
              <a:off x="4090" y="1322"/>
              <a:ext cx="556" cy="308"/>
            </a:xfrm>
            <a:prstGeom prst="callout2">
              <a:avLst>
                <a:gd name="adj1" fmla="val 23375"/>
                <a:gd name="adj2" fmla="val -8634"/>
                <a:gd name="adj3" fmla="val 23375"/>
                <a:gd name="adj4" fmla="val -17088"/>
                <a:gd name="adj5" fmla="val 401625"/>
                <a:gd name="adj6" fmla="val -19172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1" u="none" strike="noStrike" cap="none" normalizeH="0" baseline="0" smtClean="0">
                  <a:ln>
                    <a:noFill/>
                  </a:ln>
                  <a:solidFill>
                    <a:schemeClr val="tx1"/>
                  </a:solidFill>
                  <a:effectLst/>
                  <a:latin typeface="Arial" charset="0"/>
                  <a:ea typeface="ＭＳ Ｐゴシック" pitchFamily="34" charset="-128"/>
                  <a:cs typeface="Arial" charset="0"/>
                </a:rPr>
                <a:t>Zone of relevance</a:t>
              </a:r>
            </a:p>
          </p:txBody>
        </p:sp>
        <p:sp>
          <p:nvSpPr>
            <p:cNvPr id="9" name="_s1034"/>
            <p:cNvSpPr>
              <a:spLocks noChangeArrowheads="1" noTextEdit="1"/>
            </p:cNvSpPr>
            <p:nvPr/>
          </p:nvSpPr>
          <p:spPr bwMode="auto">
            <a:xfrm>
              <a:off x="1774" y="2004"/>
              <a:ext cx="1110" cy="111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10" name="_s1035"/>
            <p:cNvSpPr>
              <a:spLocks/>
            </p:cNvSpPr>
            <p:nvPr/>
          </p:nvSpPr>
          <p:spPr bwMode="auto">
            <a:xfrm>
              <a:off x="4090" y="1014"/>
              <a:ext cx="556" cy="308"/>
            </a:xfrm>
            <a:prstGeom prst="callout2">
              <a:avLst>
                <a:gd name="adj1" fmla="val 23375"/>
                <a:gd name="adj2" fmla="val -8634"/>
                <a:gd name="adj3" fmla="val 23375"/>
                <a:gd name="adj4" fmla="val -17088"/>
                <a:gd name="adj5" fmla="val 501625"/>
                <a:gd name="adj6" fmla="val -24172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1" u="none" strike="noStrike" cap="none" normalizeH="0" baseline="0" smtClean="0">
                  <a:ln>
                    <a:noFill/>
                  </a:ln>
                  <a:solidFill>
                    <a:schemeClr val="tx1"/>
                  </a:solidFill>
                  <a:effectLst/>
                  <a:latin typeface="Arial" charset="0"/>
                  <a:ea typeface="ＭＳ Ｐゴシック" pitchFamily="34" charset="-128"/>
                  <a:cs typeface="Arial" charset="0"/>
                </a:rPr>
                <a:t>Zone of relevance</a:t>
              </a:r>
            </a:p>
          </p:txBody>
        </p:sp>
        <p:sp>
          <p:nvSpPr>
            <p:cNvPr id="11" name="_s1036"/>
            <p:cNvSpPr>
              <a:spLocks noChangeArrowheads="1" noTextEdit="1"/>
            </p:cNvSpPr>
            <p:nvPr/>
          </p:nvSpPr>
          <p:spPr bwMode="auto">
            <a:xfrm>
              <a:off x="2052" y="2282"/>
              <a:ext cx="555" cy="555"/>
            </a:xfrm>
            <a:prstGeom prst="ellipse">
              <a:avLst/>
            </a:pr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12" name="_s1037"/>
            <p:cNvSpPr>
              <a:spLocks/>
            </p:cNvSpPr>
            <p:nvPr/>
          </p:nvSpPr>
          <p:spPr bwMode="auto">
            <a:xfrm>
              <a:off x="4090" y="706"/>
              <a:ext cx="556" cy="308"/>
            </a:xfrm>
            <a:prstGeom prst="callout2">
              <a:avLst>
                <a:gd name="adj1" fmla="val 23375"/>
                <a:gd name="adj2" fmla="val -8634"/>
                <a:gd name="adj3" fmla="val 23375"/>
                <a:gd name="adj4" fmla="val -17088"/>
                <a:gd name="adj5" fmla="val 601625"/>
                <a:gd name="adj6" fmla="val -31654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1" u="none" strike="noStrike" cap="none" normalizeH="0" baseline="0" smtClean="0">
                  <a:ln>
                    <a:noFill/>
                  </a:ln>
                  <a:solidFill>
                    <a:schemeClr val="tx1"/>
                  </a:solidFill>
                  <a:effectLst/>
                  <a:latin typeface="Arial" charset="0"/>
                  <a:ea typeface="ＭＳ Ｐゴシック" pitchFamily="34" charset="-128"/>
                  <a:cs typeface="Arial" charset="0"/>
                </a:rPr>
                <a:t>Centre of the lifeworld</a:t>
              </a:r>
            </a:p>
          </p:txBody>
        </p:sp>
      </p:grpSp>
    </p:spTree>
    <p:extLst>
      <p:ext uri="{BB962C8B-B14F-4D97-AF65-F5344CB8AC3E}">
        <p14:creationId xmlns:p14="http://schemas.microsoft.com/office/powerpoint/2010/main" val="183550533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GB" altLang="en-US" smtClean="0">
              <a:latin typeface="Arial" charset="0"/>
              <a:ea typeface="ＭＳ Ｐゴシック" pitchFamily="34" charset="-128"/>
              <a:cs typeface="Arial" charset="0"/>
            </a:endParaRPr>
          </a:p>
        </p:txBody>
      </p:sp>
      <p:sp>
        <p:nvSpPr>
          <p:cNvPr id="36867" name="Content Placeholder 2"/>
          <p:cNvSpPr>
            <a:spLocks noGrp="1"/>
          </p:cNvSpPr>
          <p:nvPr>
            <p:ph idx="1"/>
          </p:nvPr>
        </p:nvSpPr>
        <p:spPr/>
        <p:txBody>
          <a:bodyPr/>
          <a:lstStyle/>
          <a:p>
            <a:endParaRPr lang="en-GB" altLang="en-US" smtClean="0">
              <a:latin typeface="Arial" charset="0"/>
              <a:ea typeface="ＭＳ Ｐゴシック" pitchFamily="34" charset="-128"/>
              <a:cs typeface="Arial" charset="0"/>
            </a:endParaRPr>
          </a:p>
        </p:txBody>
      </p:sp>
      <p:sp>
        <p:nvSpPr>
          <p:cNvPr id="4" name="Oval 3"/>
          <p:cNvSpPr/>
          <p:nvPr/>
        </p:nvSpPr>
        <p:spPr>
          <a:xfrm>
            <a:off x="1785938" y="25003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3429000" y="30003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2786063" y="40719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4572000" y="23574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1785938" y="39290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53611282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latin typeface="Arial" charset="0"/>
                <a:ea typeface="ＭＳ Ｐゴシック" pitchFamily="34" charset="-128"/>
                <a:cs typeface="Arial" charset="0"/>
              </a:rPr>
              <a:t>Overlapping lifeworlds</a:t>
            </a:r>
          </a:p>
        </p:txBody>
      </p:sp>
      <p:sp>
        <p:nvSpPr>
          <p:cNvPr id="37891" name="Content Placeholder 2"/>
          <p:cNvSpPr>
            <a:spLocks noGrp="1"/>
          </p:cNvSpPr>
          <p:nvPr>
            <p:ph idx="1"/>
          </p:nvPr>
        </p:nvSpPr>
        <p:spPr/>
        <p:txBody>
          <a:bodyPr/>
          <a:lstStyle/>
          <a:p>
            <a:endParaRPr lang="en-GB" altLang="en-US" smtClean="0">
              <a:latin typeface="Arial" charset="0"/>
              <a:ea typeface="ＭＳ Ｐゴシック" pitchFamily="34" charset="-128"/>
              <a:cs typeface="Arial" charset="0"/>
            </a:endParaRPr>
          </a:p>
        </p:txBody>
      </p:sp>
      <p:sp>
        <p:nvSpPr>
          <p:cNvPr id="4" name="Oval 3"/>
          <p:cNvSpPr/>
          <p:nvPr/>
        </p:nvSpPr>
        <p:spPr>
          <a:xfrm>
            <a:off x="1357313" y="2500313"/>
            <a:ext cx="1343025" cy="1357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2214563" y="2786063"/>
            <a:ext cx="1485900"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2286000" y="3857625"/>
            <a:ext cx="1414463" cy="112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3143250" y="2571750"/>
            <a:ext cx="1200150" cy="134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1357313" y="3000375"/>
            <a:ext cx="1500187" cy="1843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2786063" y="25003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3214688" y="36433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2428875" y="47863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52532085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z="3200" b="1" smtClean="0">
                <a:latin typeface="Arial" charset="0"/>
                <a:cs typeface="Arial" charset="0"/>
              </a:rPr>
              <a:t>Coping in the life world</a:t>
            </a:r>
          </a:p>
        </p:txBody>
      </p:sp>
      <p:sp>
        <p:nvSpPr>
          <p:cNvPr id="38915" name="Content Placeholder 2"/>
          <p:cNvSpPr>
            <a:spLocks noGrp="1"/>
          </p:cNvSpPr>
          <p:nvPr>
            <p:ph idx="1"/>
          </p:nvPr>
        </p:nvSpPr>
        <p:spPr>
          <a:xfrm>
            <a:off x="708025" y="1600200"/>
            <a:ext cx="7902575" cy="3914775"/>
          </a:xfrm>
        </p:spPr>
        <p:txBody>
          <a:bodyPr/>
          <a:lstStyle/>
          <a:p>
            <a:r>
              <a:rPr lang="en-GB" altLang="en-US" sz="2400" smtClean="0">
                <a:latin typeface="Arial" charset="0"/>
                <a:cs typeface="Arial" charset="0"/>
              </a:rPr>
              <a:t>Technical skills.</a:t>
            </a:r>
          </a:p>
          <a:p>
            <a:endParaRPr lang="en-GB" altLang="en-US" sz="2400" smtClean="0">
              <a:latin typeface="Arial" charset="0"/>
              <a:cs typeface="Arial" charset="0"/>
            </a:endParaRPr>
          </a:p>
          <a:p>
            <a:r>
              <a:rPr lang="en-GB" altLang="en-US" sz="2400" smtClean="0">
                <a:latin typeface="Arial" charset="0"/>
                <a:cs typeface="Arial" charset="0"/>
              </a:rPr>
              <a:t>Interpersonal relationships.</a:t>
            </a:r>
          </a:p>
          <a:p>
            <a:endParaRPr lang="en-GB" altLang="en-US" sz="2400" smtClean="0">
              <a:latin typeface="Arial" charset="0"/>
              <a:cs typeface="Arial" charset="0"/>
            </a:endParaRPr>
          </a:p>
          <a:p>
            <a:r>
              <a:rPr lang="en-GB" altLang="en-US" sz="2400" smtClean="0">
                <a:latin typeface="Arial" charset="0"/>
                <a:cs typeface="Arial" charset="0"/>
              </a:rPr>
              <a:t>Feelings, emotions.</a:t>
            </a:r>
          </a:p>
          <a:p>
            <a:endParaRPr lang="en-GB" altLang="en-US" sz="2400" smtClean="0">
              <a:latin typeface="Arial" charset="0"/>
              <a:cs typeface="Arial" charset="0"/>
            </a:endParaRPr>
          </a:p>
          <a:p>
            <a:r>
              <a:rPr lang="en-GB" altLang="en-US" sz="2400" smtClean="0">
                <a:latin typeface="Arial" charset="0"/>
                <a:cs typeface="Arial" charset="0"/>
              </a:rPr>
              <a:t>Making it make sense.</a:t>
            </a:r>
          </a:p>
          <a:p>
            <a:endParaRPr lang="en-GB" altLang="en-US" sz="2400" smtClean="0">
              <a:latin typeface="Arial" charset="0"/>
              <a:cs typeface="Arial" charset="0"/>
            </a:endParaRPr>
          </a:p>
          <a:p>
            <a:endParaRPr lang="en-GB" altLang="en-US" smtClean="0">
              <a:latin typeface="Arial" charset="0"/>
              <a:cs typeface="Arial" charset="0"/>
            </a:endParaRPr>
          </a:p>
        </p:txBody>
      </p:sp>
    </p:spTree>
    <p:extLst>
      <p:ext uri="{BB962C8B-B14F-4D97-AF65-F5344CB8AC3E}">
        <p14:creationId xmlns:p14="http://schemas.microsoft.com/office/powerpoint/2010/main" val="146491294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z="3200" b="1" smtClean="0">
                <a:latin typeface="Arial" charset="0"/>
                <a:ea typeface="ＭＳ Ｐゴシック" pitchFamily="34" charset="-128"/>
                <a:cs typeface="Arial" charset="0"/>
              </a:rPr>
              <a:t>Capabilities</a:t>
            </a:r>
          </a:p>
        </p:txBody>
      </p:sp>
      <p:sp>
        <p:nvSpPr>
          <p:cNvPr id="39939" name="Content Placeholder 2"/>
          <p:cNvSpPr>
            <a:spLocks noGrp="1"/>
          </p:cNvSpPr>
          <p:nvPr>
            <p:ph idx="1"/>
          </p:nvPr>
        </p:nvSpPr>
        <p:spPr>
          <a:xfrm>
            <a:off x="708025" y="1600200"/>
            <a:ext cx="7902575" cy="1698625"/>
          </a:xfrm>
        </p:spPr>
        <p:txBody>
          <a:bodyPr/>
          <a:lstStyle/>
          <a:p>
            <a:endParaRPr lang="en-GB" altLang="en-US" smtClean="0">
              <a:latin typeface="Arial" charset="0"/>
              <a:ea typeface="ＭＳ Ｐゴシック" pitchFamily="34" charset="-128"/>
              <a:cs typeface="Arial" charset="0"/>
            </a:endParaRPr>
          </a:p>
          <a:p>
            <a:endParaRPr lang="en-GB" altLang="en-US" smtClean="0">
              <a:latin typeface="Arial" charset="0"/>
              <a:ea typeface="ＭＳ Ｐゴシック" pitchFamily="34" charset="-128"/>
              <a:cs typeface="Arial" charset="0"/>
            </a:endParaRPr>
          </a:p>
          <a:p>
            <a:endParaRPr lang="en-GB" altLang="en-US" smtClean="0">
              <a:latin typeface="Arial" charset="0"/>
              <a:ea typeface="ＭＳ Ｐゴシック" pitchFamily="34" charset="-128"/>
              <a:cs typeface="Arial" charset="0"/>
            </a:endParaRPr>
          </a:p>
          <a:p>
            <a:r>
              <a:rPr lang="en-GB" altLang="en-US" smtClean="0">
                <a:latin typeface="Arial" charset="0"/>
                <a:ea typeface="ＭＳ Ｐゴシック" pitchFamily="34" charset="-128"/>
                <a:cs typeface="Arial" charset="0"/>
              </a:rPr>
              <a:t>Sen, A. (2009) </a:t>
            </a:r>
            <a:r>
              <a:rPr lang="en-GB" altLang="en-US" i="1" smtClean="0">
                <a:latin typeface="Arial" charset="0"/>
                <a:ea typeface="ＭＳ Ｐゴシック" pitchFamily="34" charset="-128"/>
                <a:cs typeface="Arial" charset="0"/>
              </a:rPr>
              <a:t>The Idea of Justice</a:t>
            </a:r>
            <a:r>
              <a:rPr lang="en-GB" altLang="en-US" smtClean="0">
                <a:latin typeface="Arial" charset="0"/>
                <a:ea typeface="ＭＳ Ｐゴシック" pitchFamily="34" charset="-128"/>
                <a:cs typeface="Arial" charset="0"/>
              </a:rPr>
              <a:t>, London: Allen Lane</a:t>
            </a:r>
          </a:p>
        </p:txBody>
      </p:sp>
    </p:spTree>
    <p:extLst>
      <p:ext uri="{BB962C8B-B14F-4D97-AF65-F5344CB8AC3E}">
        <p14:creationId xmlns:p14="http://schemas.microsoft.com/office/powerpoint/2010/main" val="205505613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GB"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708025" y="1600200"/>
            <a:ext cx="7902575" cy="4432300"/>
          </a:xfrm>
        </p:spPr>
        <p:txBody>
          <a:bodyPr/>
          <a:lstStyle/>
          <a:p>
            <a:pPr>
              <a:defRPr/>
            </a:pPr>
            <a:r>
              <a:rPr lang="en-GB" sz="2000" dirty="0" smtClean="0"/>
              <a:t>Justice </a:t>
            </a:r>
            <a:r>
              <a:rPr lang="en-GB" sz="2000" dirty="0"/>
              <a:t>is </a:t>
            </a:r>
            <a:r>
              <a:rPr lang="en-GB" sz="2000" dirty="0" smtClean="0"/>
              <a:t>not </a:t>
            </a:r>
            <a:r>
              <a:rPr lang="en-GB" sz="2000" dirty="0"/>
              <a:t>about finding or describing the </a:t>
            </a:r>
            <a:r>
              <a:rPr lang="en-GB" sz="2000" dirty="0" smtClean="0"/>
              <a:t>perfectly </a:t>
            </a:r>
            <a:r>
              <a:rPr lang="en-GB" sz="2000" dirty="0"/>
              <a:t>just society.  </a:t>
            </a:r>
            <a:endParaRPr lang="en-GB" sz="2000" dirty="0" smtClean="0"/>
          </a:p>
          <a:p>
            <a:pPr>
              <a:defRPr/>
            </a:pPr>
            <a:r>
              <a:rPr lang="en-GB" sz="2000" dirty="0" smtClean="0"/>
              <a:t>Justice </a:t>
            </a:r>
            <a:r>
              <a:rPr lang="en-GB" sz="2000" dirty="0"/>
              <a:t>is about behaviour and relationships </a:t>
            </a:r>
            <a:r>
              <a:rPr lang="en-GB" sz="2000" dirty="0" smtClean="0"/>
              <a:t>between people it is about behaviour.</a:t>
            </a:r>
          </a:p>
          <a:p>
            <a:pPr>
              <a:defRPr/>
            </a:pPr>
            <a:r>
              <a:rPr lang="en-GB" sz="2000" dirty="0" smtClean="0"/>
              <a:t>The capability </a:t>
            </a:r>
            <a:r>
              <a:rPr lang="en-GB" sz="2000" dirty="0"/>
              <a:t>approach </a:t>
            </a:r>
            <a:r>
              <a:rPr lang="en-GB" sz="2000" dirty="0" smtClean="0"/>
              <a:t>emphasises a </a:t>
            </a:r>
            <a:r>
              <a:rPr lang="en-GB" sz="2000" dirty="0"/>
              <a:t>person’s capability to do things he or she has reason to value. </a:t>
            </a:r>
            <a:endParaRPr lang="en-GB" sz="2000" dirty="0" smtClean="0"/>
          </a:p>
          <a:p>
            <a:pPr>
              <a:defRPr/>
            </a:pPr>
            <a:r>
              <a:rPr lang="en-GB" sz="2000" dirty="0" smtClean="0"/>
              <a:t>The </a:t>
            </a:r>
            <a:r>
              <a:rPr lang="en-GB" sz="2000" dirty="0"/>
              <a:t>focus here is on the freedom that a person actually has to do this or be that – things that he or she may value doing or being</a:t>
            </a:r>
            <a:r>
              <a:rPr lang="en-GB" sz="2000" dirty="0" smtClean="0"/>
              <a:t>.</a:t>
            </a:r>
          </a:p>
          <a:p>
            <a:pPr>
              <a:defRPr/>
            </a:pPr>
            <a:r>
              <a:rPr lang="en-GB" sz="2000" dirty="0" smtClean="0"/>
              <a:t>It is about the </a:t>
            </a:r>
            <a:r>
              <a:rPr lang="en-GB" sz="2000" dirty="0"/>
              <a:t>opportunities for </a:t>
            </a:r>
            <a:r>
              <a:rPr lang="en-GB" sz="2000" dirty="0" smtClean="0"/>
              <a:t>living, not just existing.  </a:t>
            </a:r>
            <a:endParaRPr lang="en-GB" sz="2000" dirty="0"/>
          </a:p>
          <a:p>
            <a:pPr marL="0" indent="0">
              <a:buFontTx/>
              <a:buNone/>
              <a:defRPr/>
            </a:pPr>
            <a:r>
              <a:rPr lang="en-GB" sz="2000" dirty="0" smtClean="0"/>
              <a:t>.</a:t>
            </a:r>
            <a:endParaRPr lang="en-GB" sz="2000" dirty="0"/>
          </a:p>
        </p:txBody>
      </p:sp>
    </p:spTree>
    <p:extLst>
      <p:ext uri="{BB962C8B-B14F-4D97-AF65-F5344CB8AC3E}">
        <p14:creationId xmlns:p14="http://schemas.microsoft.com/office/powerpoint/2010/main" val="175669192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GB" altLang="en-US" smtClean="0">
              <a:latin typeface="Arial" charset="0"/>
              <a:ea typeface="ＭＳ Ｐゴシック" pitchFamily="34" charset="-128"/>
              <a:cs typeface="Arial" charset="0"/>
            </a:endParaRPr>
          </a:p>
        </p:txBody>
      </p:sp>
      <p:sp>
        <p:nvSpPr>
          <p:cNvPr id="43011" name="Content Placeholder 2"/>
          <p:cNvSpPr>
            <a:spLocks noGrp="1"/>
          </p:cNvSpPr>
          <p:nvPr>
            <p:ph idx="1"/>
          </p:nvPr>
        </p:nvSpPr>
        <p:spPr>
          <a:xfrm>
            <a:off x="708025" y="1600200"/>
            <a:ext cx="7902575" cy="1108075"/>
          </a:xfrm>
        </p:spPr>
        <p:txBody>
          <a:bodyPr/>
          <a:lstStyle/>
          <a:p>
            <a:r>
              <a:rPr lang="en-GB" altLang="en-US" smtClean="0">
                <a:latin typeface="Arial" charset="0"/>
                <a:ea typeface="ＭＳ Ｐゴシック" pitchFamily="34" charset="-128"/>
                <a:cs typeface="Arial" charset="0"/>
              </a:rPr>
              <a:t>We don’t want you to be a different person, or a perfect person, but there are things you can do which will help you realise your capabilities.</a:t>
            </a:r>
          </a:p>
        </p:txBody>
      </p:sp>
    </p:spTree>
    <p:extLst>
      <p:ext uri="{BB962C8B-B14F-4D97-AF65-F5344CB8AC3E}">
        <p14:creationId xmlns:p14="http://schemas.microsoft.com/office/powerpoint/2010/main" val="138008589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z="3200" b="1" smtClean="0">
                <a:latin typeface="Arial" charset="0"/>
                <a:cs typeface="Arial" charset="0"/>
              </a:rPr>
              <a:t>How do we do this?</a:t>
            </a:r>
            <a:r>
              <a:rPr lang="en-GB" altLang="en-US" b="1" smtClean="0">
                <a:latin typeface="Arial" charset="0"/>
                <a:cs typeface="Arial" charset="0"/>
              </a:rPr>
              <a:t/>
            </a:r>
            <a:br>
              <a:rPr lang="en-GB" altLang="en-US" b="1" smtClean="0">
                <a:latin typeface="Arial" charset="0"/>
                <a:cs typeface="Arial" charset="0"/>
              </a:rPr>
            </a:br>
            <a:r>
              <a:rPr lang="en-GB" altLang="en-US" smtClean="0">
                <a:latin typeface="Arial" charset="0"/>
                <a:cs typeface="Arial" charset="0"/>
              </a:rPr>
              <a:t>.</a:t>
            </a:r>
          </a:p>
        </p:txBody>
      </p:sp>
      <p:pic>
        <p:nvPicPr>
          <p:cNvPr id="44035" name="Picture 2" descr="U:\CPHE\C Folder\photos\The Thinker Rod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00363" y="1600200"/>
            <a:ext cx="3343275" cy="4525963"/>
          </a:xfrm>
        </p:spPr>
      </p:pic>
    </p:spTree>
    <p:extLst>
      <p:ext uri="{BB962C8B-B14F-4D97-AF65-F5344CB8AC3E}">
        <p14:creationId xmlns:p14="http://schemas.microsoft.com/office/powerpoint/2010/main" val="1704105013"/>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GB" altLang="en-US" smtClean="0"/>
          </a:p>
        </p:txBody>
      </p:sp>
      <p:sp>
        <p:nvSpPr>
          <p:cNvPr id="12291" name="Content Placeholder 2"/>
          <p:cNvSpPr>
            <a:spLocks noGrp="1"/>
          </p:cNvSpPr>
          <p:nvPr>
            <p:ph idx="1"/>
          </p:nvPr>
        </p:nvSpPr>
        <p:spPr/>
        <p:txBody>
          <a:bodyPr/>
          <a:lstStyle/>
          <a:p>
            <a:endParaRPr lang="en-GB" altLang="en-US" smtClean="0"/>
          </a:p>
        </p:txBody>
      </p:sp>
      <p:pic>
        <p:nvPicPr>
          <p:cNvPr id="12292" name="Picture 2" descr="L:\Centre\MK Photos\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71702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508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3200" b="1" smtClean="0">
                <a:latin typeface="Arial" charset="0"/>
                <a:cs typeface="Arial" charset="0"/>
              </a:rPr>
              <a:t>The difference between population health and individual health</a:t>
            </a:r>
          </a:p>
        </p:txBody>
      </p:sp>
      <p:sp>
        <p:nvSpPr>
          <p:cNvPr id="8195" name="Content Placeholder 2"/>
          <p:cNvSpPr>
            <a:spLocks noGrp="1"/>
          </p:cNvSpPr>
          <p:nvPr>
            <p:ph idx="1"/>
          </p:nvPr>
        </p:nvSpPr>
        <p:spPr>
          <a:xfrm>
            <a:off x="708025" y="1600200"/>
            <a:ext cx="7902575" cy="4284663"/>
          </a:xfrm>
        </p:spPr>
        <p:txBody>
          <a:bodyPr/>
          <a:lstStyle/>
          <a:p>
            <a:endParaRPr lang="en-GB" altLang="en-US" smtClean="0">
              <a:latin typeface="Arial" charset="0"/>
              <a:cs typeface="Arial" charset="0"/>
            </a:endParaRPr>
          </a:p>
          <a:p>
            <a:endParaRPr lang="en-GB" altLang="en-US" smtClean="0">
              <a:latin typeface="Arial" charset="0"/>
              <a:cs typeface="Arial" charset="0"/>
            </a:endParaRPr>
          </a:p>
          <a:p>
            <a:endParaRPr lang="en-GB" altLang="en-US" smtClean="0">
              <a:latin typeface="Arial" charset="0"/>
              <a:cs typeface="Arial" charset="0"/>
            </a:endParaRPr>
          </a:p>
          <a:p>
            <a:r>
              <a:rPr lang="en-GB" altLang="en-US" sz="2400" smtClean="0">
                <a:latin typeface="Arial" charset="0"/>
                <a:cs typeface="Arial" charset="0"/>
              </a:rPr>
              <a:t>Why is Mr Smith sick?</a:t>
            </a:r>
          </a:p>
          <a:p>
            <a:endParaRPr lang="en-GB" altLang="en-US" sz="2400" smtClean="0">
              <a:latin typeface="Arial" charset="0"/>
              <a:cs typeface="Arial" charset="0"/>
            </a:endParaRPr>
          </a:p>
          <a:p>
            <a:r>
              <a:rPr lang="en-GB" altLang="en-US" sz="2400" smtClean="0">
                <a:latin typeface="Arial" charset="0"/>
                <a:cs typeface="Arial" charset="0"/>
              </a:rPr>
              <a:t>Why is the health of the population of the West of Scotland worse than everywhere else in the UK?</a:t>
            </a:r>
          </a:p>
          <a:p>
            <a:endParaRPr lang="en-GB" altLang="en-US" smtClean="0">
              <a:latin typeface="Arial" charset="0"/>
              <a:cs typeface="Arial" charset="0"/>
            </a:endParaRPr>
          </a:p>
          <a:p>
            <a:endParaRPr lang="en-GB" altLang="en-US" smtClean="0">
              <a:latin typeface="Arial" charset="0"/>
              <a:cs typeface="Arial" charset="0"/>
            </a:endParaRPr>
          </a:p>
          <a:p>
            <a:endParaRPr lang="en-GB" altLang="en-US" smtClean="0">
              <a:latin typeface="Arial" charset="0"/>
              <a:cs typeface="Arial" charset="0"/>
            </a:endParaRPr>
          </a:p>
        </p:txBody>
      </p:sp>
    </p:spTree>
    <p:extLst>
      <p:ext uri="{BB962C8B-B14F-4D97-AF65-F5344CB8AC3E}">
        <p14:creationId xmlns:p14="http://schemas.microsoft.com/office/powerpoint/2010/main" val="42747003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p:cNvSpPr>
            <a:spLocks noChangeShapeType="1"/>
          </p:cNvSpPr>
          <p:nvPr/>
        </p:nvSpPr>
        <p:spPr bwMode="auto">
          <a:xfrm flipH="1">
            <a:off x="900113" y="3294063"/>
            <a:ext cx="1150937"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9" name="Text Box 36"/>
          <p:cNvSpPr txBox="1">
            <a:spLocks noChangeArrowheads="1"/>
          </p:cNvSpPr>
          <p:nvPr/>
        </p:nvSpPr>
        <p:spPr bwMode="auto">
          <a:xfrm>
            <a:off x="86042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Y</a:t>
            </a:r>
          </a:p>
        </p:txBody>
      </p:sp>
      <p:sp>
        <p:nvSpPr>
          <p:cNvPr id="10" name="Text Box 44"/>
          <p:cNvSpPr txBox="1">
            <a:spLocks noChangeArrowheads="1"/>
          </p:cNvSpPr>
          <p:nvPr/>
        </p:nvSpPr>
        <p:spPr bwMode="auto">
          <a:xfrm>
            <a:off x="298450" y="3124200"/>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endParaRPr lang="en-GB" sz="1400" b="1" baseline="30000" dirty="0" smtClean="0">
              <a:solidFill>
                <a:srgbClr val="FF0000"/>
              </a:solidFill>
              <a:effectLst>
                <a:outerShdw blurRad="38100" dist="38100" dir="2700000" algn="tl">
                  <a:srgbClr val="000000">
                    <a:alpha val="43137"/>
                  </a:srgbClr>
                </a:outerShdw>
              </a:effectLst>
            </a:endParaRPr>
          </a:p>
        </p:txBody>
      </p:sp>
      <p:cxnSp>
        <p:nvCxnSpPr>
          <p:cNvPr id="16" name="Straight Arrow Connector 15"/>
          <p:cNvCxnSpPr/>
          <p:nvPr/>
        </p:nvCxnSpPr>
        <p:spPr>
          <a:xfrm>
            <a:off x="10475913" y="184467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Line 10"/>
          <p:cNvSpPr>
            <a:spLocks noChangeShapeType="1"/>
          </p:cNvSpPr>
          <p:nvPr/>
        </p:nvSpPr>
        <p:spPr bwMode="auto">
          <a:xfrm flipH="1">
            <a:off x="5724525" y="3314700"/>
            <a:ext cx="1150938"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12" name="Line 10"/>
          <p:cNvSpPr>
            <a:spLocks noChangeShapeType="1"/>
          </p:cNvSpPr>
          <p:nvPr/>
        </p:nvSpPr>
        <p:spPr bwMode="auto">
          <a:xfrm flipH="1">
            <a:off x="4067175" y="3294063"/>
            <a:ext cx="11525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13" name="Line 10"/>
          <p:cNvSpPr>
            <a:spLocks noChangeShapeType="1"/>
          </p:cNvSpPr>
          <p:nvPr/>
        </p:nvSpPr>
        <p:spPr bwMode="auto">
          <a:xfrm flipH="1">
            <a:off x="2508250" y="3314700"/>
            <a:ext cx="11525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14" name="Line 10"/>
          <p:cNvSpPr>
            <a:spLocks noChangeShapeType="1"/>
          </p:cNvSpPr>
          <p:nvPr/>
        </p:nvSpPr>
        <p:spPr bwMode="auto">
          <a:xfrm flipH="1">
            <a:off x="7235825" y="3286125"/>
            <a:ext cx="11525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15" name="Text Box 54"/>
          <p:cNvSpPr txBox="1">
            <a:spLocks noChangeArrowheads="1"/>
          </p:cNvSpPr>
          <p:nvPr/>
        </p:nvSpPr>
        <p:spPr bwMode="auto">
          <a:xfrm>
            <a:off x="2195513"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D</a:t>
            </a:r>
          </a:p>
        </p:txBody>
      </p:sp>
      <p:sp>
        <p:nvSpPr>
          <p:cNvPr id="17" name="Text Box 55"/>
          <p:cNvSpPr txBox="1">
            <a:spLocks noChangeArrowheads="1"/>
          </p:cNvSpPr>
          <p:nvPr/>
        </p:nvSpPr>
        <p:spPr bwMode="auto">
          <a:xfrm>
            <a:off x="3694113" y="31623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C</a:t>
            </a:r>
          </a:p>
        </p:txBody>
      </p:sp>
      <p:sp>
        <p:nvSpPr>
          <p:cNvPr id="18" name="Text Box 56"/>
          <p:cNvSpPr txBox="1">
            <a:spLocks noChangeArrowheads="1"/>
          </p:cNvSpPr>
          <p:nvPr/>
        </p:nvSpPr>
        <p:spPr bwMode="auto">
          <a:xfrm>
            <a:off x="5381625" y="31623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B</a:t>
            </a:r>
          </a:p>
        </p:txBody>
      </p:sp>
      <p:sp>
        <p:nvSpPr>
          <p:cNvPr id="19" name="Text Box 57"/>
          <p:cNvSpPr txBox="1">
            <a:spLocks noChangeArrowheads="1"/>
          </p:cNvSpPr>
          <p:nvPr/>
        </p:nvSpPr>
        <p:spPr bwMode="auto">
          <a:xfrm>
            <a:off x="6948488"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A</a:t>
            </a:r>
          </a:p>
        </p:txBody>
      </p:sp>
      <p:sp>
        <p:nvSpPr>
          <p:cNvPr id="20" name="Text Box 44"/>
          <p:cNvSpPr txBox="1">
            <a:spLocks noChangeArrowheads="1"/>
          </p:cNvSpPr>
          <p:nvPr/>
        </p:nvSpPr>
        <p:spPr bwMode="auto">
          <a:xfrm>
            <a:off x="298450" y="3149600"/>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2637280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1"/>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3"/>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17"/>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50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45"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500"/>
                                        <p:tgtEl>
                                          <p:spTgt spid="20"/>
                                        </p:tgtEl>
                                      </p:cBhvr>
                                    </p:animEffect>
                                    <p:anim calcmode="lin" valueType="num">
                                      <p:cBhvr>
                                        <p:cTn id="43" dur="2500" fill="hold"/>
                                        <p:tgtEl>
                                          <p:spTgt spid="20"/>
                                        </p:tgtEl>
                                        <p:attrNameLst>
                                          <p:attrName>ppt_w</p:attrName>
                                        </p:attrNameLst>
                                      </p:cBhvr>
                                      <p:tavLst>
                                        <p:tav tm="0" fmla="#ppt_w*sin(2.5*pi*$)">
                                          <p:val>
                                            <p:fltVal val="0"/>
                                          </p:val>
                                        </p:tav>
                                        <p:tav tm="100000">
                                          <p:val>
                                            <p:fltVal val="1"/>
                                          </p:val>
                                        </p:tav>
                                      </p:tavLst>
                                    </p:anim>
                                    <p:anim calcmode="lin" valueType="num">
                                      <p:cBhvr>
                                        <p:cTn id="44" dur="2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P spid="12" grpId="0" animBg="1"/>
      <p:bldP spid="13" grpId="0" animBg="1"/>
      <p:bldP spid="14" grpId="0" animBg="1"/>
      <p:bldP spid="15" grpId="0"/>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4"/>
          <p:cNvSpPr>
            <a:spLocks noChangeShapeType="1"/>
          </p:cNvSpPr>
          <p:nvPr/>
        </p:nvSpPr>
        <p:spPr bwMode="auto">
          <a:xfrm flipH="1">
            <a:off x="7380288" y="3284538"/>
            <a:ext cx="11525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7107" name="Line 6"/>
          <p:cNvSpPr>
            <a:spLocks noChangeShapeType="1"/>
          </p:cNvSpPr>
          <p:nvPr/>
        </p:nvSpPr>
        <p:spPr bwMode="auto">
          <a:xfrm flipH="1">
            <a:off x="6011863" y="3284538"/>
            <a:ext cx="1008062"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7108" name="Line 7"/>
          <p:cNvSpPr>
            <a:spLocks noChangeShapeType="1"/>
          </p:cNvSpPr>
          <p:nvPr/>
        </p:nvSpPr>
        <p:spPr bwMode="auto">
          <a:xfrm flipH="1">
            <a:off x="4427538" y="3284538"/>
            <a:ext cx="10096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7109" name="Line 8"/>
          <p:cNvSpPr>
            <a:spLocks noChangeShapeType="1"/>
          </p:cNvSpPr>
          <p:nvPr/>
        </p:nvSpPr>
        <p:spPr bwMode="auto">
          <a:xfrm flipH="1">
            <a:off x="2555875" y="3284538"/>
            <a:ext cx="107950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7110" name="Line 10"/>
          <p:cNvSpPr>
            <a:spLocks noChangeShapeType="1"/>
          </p:cNvSpPr>
          <p:nvPr/>
        </p:nvSpPr>
        <p:spPr bwMode="auto">
          <a:xfrm flipH="1">
            <a:off x="900113" y="3284538"/>
            <a:ext cx="107950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5" name="Line 9"/>
          <p:cNvSpPr>
            <a:spLocks noChangeShapeType="1"/>
          </p:cNvSpPr>
          <p:nvPr/>
        </p:nvSpPr>
        <p:spPr bwMode="auto">
          <a:xfrm flipH="1" flipV="1">
            <a:off x="7451725" y="2997200"/>
            <a:ext cx="1081088"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6" name="Line 12"/>
          <p:cNvSpPr>
            <a:spLocks noChangeShapeType="1"/>
          </p:cNvSpPr>
          <p:nvPr/>
        </p:nvSpPr>
        <p:spPr bwMode="auto">
          <a:xfrm flipH="1" flipV="1">
            <a:off x="6011863" y="2781300"/>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7" name="Line 13"/>
          <p:cNvSpPr>
            <a:spLocks noChangeShapeType="1"/>
          </p:cNvSpPr>
          <p:nvPr/>
        </p:nvSpPr>
        <p:spPr bwMode="auto">
          <a:xfrm flipH="1" flipV="1">
            <a:off x="4427538" y="2565400"/>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8" name="Line 14"/>
          <p:cNvSpPr>
            <a:spLocks noChangeShapeType="1"/>
          </p:cNvSpPr>
          <p:nvPr/>
        </p:nvSpPr>
        <p:spPr bwMode="auto">
          <a:xfrm flipH="1" flipV="1">
            <a:off x="2627313" y="2276475"/>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9" name="Line 15"/>
          <p:cNvSpPr>
            <a:spLocks noChangeShapeType="1"/>
          </p:cNvSpPr>
          <p:nvPr/>
        </p:nvSpPr>
        <p:spPr bwMode="auto">
          <a:xfrm flipH="1" flipV="1">
            <a:off x="1042988" y="2060575"/>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0" name="Line 18"/>
          <p:cNvSpPr>
            <a:spLocks noChangeShapeType="1"/>
          </p:cNvSpPr>
          <p:nvPr/>
        </p:nvSpPr>
        <p:spPr bwMode="auto">
          <a:xfrm flipH="1" flipV="1">
            <a:off x="7523163" y="266382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a:defRPr/>
            </a:pPr>
            <a:endParaRPr lang="en-GB"/>
          </a:p>
        </p:txBody>
      </p:sp>
      <p:sp>
        <p:nvSpPr>
          <p:cNvPr id="2061" name="Line 19"/>
          <p:cNvSpPr>
            <a:spLocks noChangeShapeType="1"/>
          </p:cNvSpPr>
          <p:nvPr/>
        </p:nvSpPr>
        <p:spPr bwMode="auto">
          <a:xfrm flipH="1" flipV="1">
            <a:off x="6083300" y="227647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2" name="Line 20"/>
          <p:cNvSpPr>
            <a:spLocks noChangeShapeType="1"/>
          </p:cNvSpPr>
          <p:nvPr/>
        </p:nvSpPr>
        <p:spPr bwMode="auto">
          <a:xfrm flipH="1" flipV="1">
            <a:off x="4500563" y="1889125"/>
            <a:ext cx="1008062" cy="258763"/>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3" name="Line 21"/>
          <p:cNvSpPr>
            <a:spLocks noChangeShapeType="1"/>
          </p:cNvSpPr>
          <p:nvPr/>
        </p:nvSpPr>
        <p:spPr bwMode="auto">
          <a:xfrm flipH="1" flipV="1">
            <a:off x="2700338" y="136842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4" name="Line 22"/>
          <p:cNvSpPr>
            <a:spLocks noChangeShapeType="1"/>
          </p:cNvSpPr>
          <p:nvPr/>
        </p:nvSpPr>
        <p:spPr bwMode="auto">
          <a:xfrm flipH="1" flipV="1">
            <a:off x="1116013" y="98107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6" name="Line 30"/>
          <p:cNvSpPr>
            <a:spLocks noChangeShapeType="1"/>
          </p:cNvSpPr>
          <p:nvPr/>
        </p:nvSpPr>
        <p:spPr bwMode="auto">
          <a:xfrm flipH="1">
            <a:off x="7532688" y="3644900"/>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7" name="Line 31"/>
          <p:cNvSpPr>
            <a:spLocks noChangeShapeType="1"/>
          </p:cNvSpPr>
          <p:nvPr/>
        </p:nvSpPr>
        <p:spPr bwMode="auto">
          <a:xfrm flipH="1">
            <a:off x="6107113" y="4062413"/>
            <a:ext cx="1000125" cy="277812"/>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8" name="Line 32"/>
          <p:cNvSpPr>
            <a:spLocks noChangeShapeType="1"/>
          </p:cNvSpPr>
          <p:nvPr/>
        </p:nvSpPr>
        <p:spPr bwMode="auto">
          <a:xfrm flipH="1">
            <a:off x="4538663" y="4478338"/>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9" name="Line 33"/>
          <p:cNvSpPr>
            <a:spLocks noChangeShapeType="1"/>
          </p:cNvSpPr>
          <p:nvPr/>
        </p:nvSpPr>
        <p:spPr bwMode="auto">
          <a:xfrm flipH="1">
            <a:off x="2773363" y="4957763"/>
            <a:ext cx="1000125" cy="277812"/>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70" name="Line 34"/>
          <p:cNvSpPr>
            <a:spLocks noChangeShapeType="1"/>
          </p:cNvSpPr>
          <p:nvPr/>
        </p:nvSpPr>
        <p:spPr bwMode="auto">
          <a:xfrm flipH="1">
            <a:off x="1187450" y="5453063"/>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118" name="Text Box 36"/>
          <p:cNvSpPr txBox="1">
            <a:spLocks noChangeArrowheads="1"/>
          </p:cNvSpPr>
          <p:nvPr/>
        </p:nvSpPr>
        <p:spPr bwMode="auto">
          <a:xfrm>
            <a:off x="86042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Y</a:t>
            </a:r>
          </a:p>
        </p:txBody>
      </p:sp>
      <p:sp>
        <p:nvSpPr>
          <p:cNvPr id="2072" name="Text Box 37"/>
          <p:cNvSpPr txBox="1">
            <a:spLocks noChangeArrowheads="1"/>
          </p:cNvSpPr>
          <p:nvPr/>
        </p:nvSpPr>
        <p:spPr bwMode="auto">
          <a:xfrm>
            <a:off x="250825" y="765175"/>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4</a:t>
            </a:r>
          </a:p>
        </p:txBody>
      </p:sp>
      <p:sp>
        <p:nvSpPr>
          <p:cNvPr id="2073" name="Text Box 42"/>
          <p:cNvSpPr txBox="1">
            <a:spLocks noChangeArrowheads="1"/>
          </p:cNvSpPr>
          <p:nvPr/>
        </p:nvSpPr>
        <p:spPr bwMode="auto">
          <a:xfrm>
            <a:off x="179388" y="5734050"/>
            <a:ext cx="433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5</a:t>
            </a:r>
          </a:p>
        </p:txBody>
      </p:sp>
      <p:sp>
        <p:nvSpPr>
          <p:cNvPr id="2074" name="Text Box 43"/>
          <p:cNvSpPr txBox="1">
            <a:spLocks noChangeArrowheads="1"/>
          </p:cNvSpPr>
          <p:nvPr/>
        </p:nvSpPr>
        <p:spPr bwMode="auto">
          <a:xfrm>
            <a:off x="179388" y="4365625"/>
            <a:ext cx="433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3</a:t>
            </a:r>
          </a:p>
        </p:txBody>
      </p:sp>
      <p:sp>
        <p:nvSpPr>
          <p:cNvPr id="4122" name="Text Box 44"/>
          <p:cNvSpPr txBox="1">
            <a:spLocks noChangeArrowheads="1"/>
          </p:cNvSpPr>
          <p:nvPr/>
        </p:nvSpPr>
        <p:spPr bwMode="auto">
          <a:xfrm>
            <a:off x="247650" y="3119438"/>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1</a:t>
            </a:r>
          </a:p>
        </p:txBody>
      </p:sp>
      <p:sp>
        <p:nvSpPr>
          <p:cNvPr id="2076" name="Text Box 45"/>
          <p:cNvSpPr txBox="1">
            <a:spLocks noChangeArrowheads="1"/>
          </p:cNvSpPr>
          <p:nvPr/>
        </p:nvSpPr>
        <p:spPr bwMode="auto">
          <a:xfrm>
            <a:off x="250825" y="1844675"/>
            <a:ext cx="43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2</a:t>
            </a:r>
          </a:p>
        </p:txBody>
      </p:sp>
      <p:sp>
        <p:nvSpPr>
          <p:cNvPr id="2077" name="Text Box 46"/>
          <p:cNvSpPr txBox="1">
            <a:spLocks noChangeArrowheads="1"/>
          </p:cNvSpPr>
          <p:nvPr/>
        </p:nvSpPr>
        <p:spPr bwMode="auto">
          <a:xfrm>
            <a:off x="7092950" y="24209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M</a:t>
            </a:r>
          </a:p>
        </p:txBody>
      </p:sp>
      <p:sp>
        <p:nvSpPr>
          <p:cNvPr id="2078" name="Text Box 47"/>
          <p:cNvSpPr txBox="1">
            <a:spLocks noChangeArrowheads="1"/>
          </p:cNvSpPr>
          <p:nvPr/>
        </p:nvSpPr>
        <p:spPr bwMode="auto">
          <a:xfrm>
            <a:off x="5651500" y="20605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N</a:t>
            </a:r>
          </a:p>
        </p:txBody>
      </p:sp>
      <p:sp>
        <p:nvSpPr>
          <p:cNvPr id="2079" name="Text Box 48"/>
          <p:cNvSpPr txBox="1">
            <a:spLocks noChangeArrowheads="1"/>
          </p:cNvSpPr>
          <p:nvPr/>
        </p:nvSpPr>
        <p:spPr bwMode="auto">
          <a:xfrm>
            <a:off x="3924300" y="16287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O</a:t>
            </a:r>
          </a:p>
        </p:txBody>
      </p:sp>
      <p:sp>
        <p:nvSpPr>
          <p:cNvPr id="2080" name="Text Box 49"/>
          <p:cNvSpPr txBox="1">
            <a:spLocks noChangeArrowheads="1"/>
          </p:cNvSpPr>
          <p:nvPr/>
        </p:nvSpPr>
        <p:spPr bwMode="auto">
          <a:xfrm>
            <a:off x="2268538" y="11969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P</a:t>
            </a:r>
          </a:p>
        </p:txBody>
      </p:sp>
      <p:sp>
        <p:nvSpPr>
          <p:cNvPr id="2081" name="Text Box 50"/>
          <p:cNvSpPr txBox="1">
            <a:spLocks noChangeArrowheads="1"/>
          </p:cNvSpPr>
          <p:nvPr/>
        </p:nvSpPr>
        <p:spPr bwMode="auto">
          <a:xfrm>
            <a:off x="2195513" y="21336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H</a:t>
            </a:r>
          </a:p>
        </p:txBody>
      </p:sp>
      <p:sp>
        <p:nvSpPr>
          <p:cNvPr id="2082" name="Text Box 51"/>
          <p:cNvSpPr txBox="1">
            <a:spLocks noChangeArrowheads="1"/>
          </p:cNvSpPr>
          <p:nvPr/>
        </p:nvSpPr>
        <p:spPr bwMode="auto">
          <a:xfrm>
            <a:off x="3919538" y="2359025"/>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G</a:t>
            </a:r>
          </a:p>
        </p:txBody>
      </p:sp>
      <p:sp>
        <p:nvSpPr>
          <p:cNvPr id="2083" name="Text Box 52"/>
          <p:cNvSpPr txBox="1">
            <a:spLocks noChangeArrowheads="1"/>
          </p:cNvSpPr>
          <p:nvPr/>
        </p:nvSpPr>
        <p:spPr bwMode="auto">
          <a:xfrm>
            <a:off x="5651500" y="257333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F</a:t>
            </a:r>
          </a:p>
        </p:txBody>
      </p:sp>
      <p:sp>
        <p:nvSpPr>
          <p:cNvPr id="2084" name="Text Box 53"/>
          <p:cNvSpPr txBox="1">
            <a:spLocks noChangeArrowheads="1"/>
          </p:cNvSpPr>
          <p:nvPr/>
        </p:nvSpPr>
        <p:spPr bwMode="auto">
          <a:xfrm>
            <a:off x="7092950" y="27813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E</a:t>
            </a:r>
          </a:p>
        </p:txBody>
      </p:sp>
      <p:sp>
        <p:nvSpPr>
          <p:cNvPr id="47142" name="Text Box 54"/>
          <p:cNvSpPr txBox="1">
            <a:spLocks noChangeArrowheads="1"/>
          </p:cNvSpPr>
          <p:nvPr/>
        </p:nvSpPr>
        <p:spPr bwMode="auto">
          <a:xfrm>
            <a:off x="2195513"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D</a:t>
            </a:r>
          </a:p>
        </p:txBody>
      </p:sp>
      <p:sp>
        <p:nvSpPr>
          <p:cNvPr id="47143" name="Text Box 55"/>
          <p:cNvSpPr txBox="1">
            <a:spLocks noChangeArrowheads="1"/>
          </p:cNvSpPr>
          <p:nvPr/>
        </p:nvSpPr>
        <p:spPr bwMode="auto">
          <a:xfrm>
            <a:off x="392430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C</a:t>
            </a:r>
          </a:p>
        </p:txBody>
      </p:sp>
      <p:sp>
        <p:nvSpPr>
          <p:cNvPr id="47144" name="Text Box 56"/>
          <p:cNvSpPr txBox="1">
            <a:spLocks noChangeArrowheads="1"/>
          </p:cNvSpPr>
          <p:nvPr/>
        </p:nvSpPr>
        <p:spPr bwMode="auto">
          <a:xfrm>
            <a:off x="565150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B</a:t>
            </a:r>
          </a:p>
        </p:txBody>
      </p:sp>
      <p:sp>
        <p:nvSpPr>
          <p:cNvPr id="47145" name="Text Box 57"/>
          <p:cNvSpPr txBox="1">
            <a:spLocks noChangeArrowheads="1"/>
          </p:cNvSpPr>
          <p:nvPr/>
        </p:nvSpPr>
        <p:spPr bwMode="auto">
          <a:xfrm>
            <a:off x="70929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A</a:t>
            </a:r>
          </a:p>
        </p:txBody>
      </p:sp>
      <p:sp>
        <p:nvSpPr>
          <p:cNvPr id="2089" name="Text Box 58"/>
          <p:cNvSpPr txBox="1">
            <a:spLocks noChangeArrowheads="1"/>
          </p:cNvSpPr>
          <p:nvPr/>
        </p:nvSpPr>
        <p:spPr bwMode="auto">
          <a:xfrm>
            <a:off x="2268538" y="414972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L</a:t>
            </a:r>
          </a:p>
        </p:txBody>
      </p:sp>
      <p:sp>
        <p:nvSpPr>
          <p:cNvPr id="2090" name="Text Box 59"/>
          <p:cNvSpPr txBox="1">
            <a:spLocks noChangeArrowheads="1"/>
          </p:cNvSpPr>
          <p:nvPr/>
        </p:nvSpPr>
        <p:spPr bwMode="auto">
          <a:xfrm>
            <a:off x="3995738" y="3860800"/>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K</a:t>
            </a:r>
          </a:p>
        </p:txBody>
      </p:sp>
      <p:sp>
        <p:nvSpPr>
          <p:cNvPr id="2091" name="Text Box 60"/>
          <p:cNvSpPr txBox="1">
            <a:spLocks noChangeArrowheads="1"/>
          </p:cNvSpPr>
          <p:nvPr/>
        </p:nvSpPr>
        <p:spPr bwMode="auto">
          <a:xfrm>
            <a:off x="5651500" y="36449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J</a:t>
            </a:r>
          </a:p>
        </p:txBody>
      </p:sp>
      <p:sp>
        <p:nvSpPr>
          <p:cNvPr id="2092" name="Text Box 61"/>
          <p:cNvSpPr txBox="1">
            <a:spLocks noChangeArrowheads="1"/>
          </p:cNvSpPr>
          <p:nvPr/>
        </p:nvSpPr>
        <p:spPr bwMode="auto">
          <a:xfrm>
            <a:off x="7092950" y="34798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I</a:t>
            </a:r>
          </a:p>
        </p:txBody>
      </p:sp>
      <p:sp>
        <p:nvSpPr>
          <p:cNvPr id="2093" name="Text Box 62"/>
          <p:cNvSpPr txBox="1">
            <a:spLocks noChangeArrowheads="1"/>
          </p:cNvSpPr>
          <p:nvPr/>
        </p:nvSpPr>
        <p:spPr bwMode="auto">
          <a:xfrm>
            <a:off x="2339975" y="515778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T</a:t>
            </a:r>
          </a:p>
        </p:txBody>
      </p:sp>
      <p:sp>
        <p:nvSpPr>
          <p:cNvPr id="2094" name="Text Box 63"/>
          <p:cNvSpPr txBox="1">
            <a:spLocks noChangeArrowheads="1"/>
          </p:cNvSpPr>
          <p:nvPr/>
        </p:nvSpPr>
        <p:spPr bwMode="auto">
          <a:xfrm>
            <a:off x="4067175" y="46529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S</a:t>
            </a:r>
          </a:p>
        </p:txBody>
      </p:sp>
      <p:sp>
        <p:nvSpPr>
          <p:cNvPr id="2095" name="Text Box 64"/>
          <p:cNvSpPr txBox="1">
            <a:spLocks noChangeArrowheads="1"/>
          </p:cNvSpPr>
          <p:nvPr/>
        </p:nvSpPr>
        <p:spPr bwMode="auto">
          <a:xfrm>
            <a:off x="5651500" y="42926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R</a:t>
            </a:r>
          </a:p>
        </p:txBody>
      </p:sp>
      <p:sp>
        <p:nvSpPr>
          <p:cNvPr id="2096" name="Text Box 65"/>
          <p:cNvSpPr txBox="1">
            <a:spLocks noChangeArrowheads="1"/>
          </p:cNvSpPr>
          <p:nvPr/>
        </p:nvSpPr>
        <p:spPr bwMode="auto">
          <a:xfrm>
            <a:off x="7164388" y="38608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Q</a:t>
            </a:r>
          </a:p>
        </p:txBody>
      </p:sp>
      <p:sp>
        <p:nvSpPr>
          <p:cNvPr id="54" name="Line 30"/>
          <p:cNvSpPr>
            <a:spLocks noChangeShapeType="1"/>
          </p:cNvSpPr>
          <p:nvPr/>
        </p:nvSpPr>
        <p:spPr bwMode="auto">
          <a:xfrm flipH="1">
            <a:off x="7523163" y="3441700"/>
            <a:ext cx="1009650" cy="1397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5" name="Line 30"/>
          <p:cNvSpPr>
            <a:spLocks noChangeShapeType="1"/>
          </p:cNvSpPr>
          <p:nvPr/>
        </p:nvSpPr>
        <p:spPr bwMode="auto">
          <a:xfrm flipH="1">
            <a:off x="6021388" y="3644900"/>
            <a:ext cx="1071562"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6" name="Line 30"/>
          <p:cNvSpPr>
            <a:spLocks noChangeShapeType="1"/>
          </p:cNvSpPr>
          <p:nvPr/>
        </p:nvSpPr>
        <p:spPr bwMode="auto">
          <a:xfrm flipH="1">
            <a:off x="4538663" y="3860800"/>
            <a:ext cx="1000125"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7" name="Line 30"/>
          <p:cNvSpPr>
            <a:spLocks noChangeShapeType="1"/>
          </p:cNvSpPr>
          <p:nvPr/>
        </p:nvSpPr>
        <p:spPr bwMode="auto">
          <a:xfrm flipH="1">
            <a:off x="2700338" y="4062413"/>
            <a:ext cx="1073150" cy="1397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8" name="Line 30"/>
          <p:cNvSpPr>
            <a:spLocks noChangeShapeType="1"/>
          </p:cNvSpPr>
          <p:nvPr/>
        </p:nvSpPr>
        <p:spPr bwMode="auto">
          <a:xfrm flipH="1">
            <a:off x="1042988" y="4325938"/>
            <a:ext cx="1020762"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6193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5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5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05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05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08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083"/>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08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081"/>
                                        </p:tgtEl>
                                        <p:attrNameLst>
                                          <p:attrName>style.visibility</p:attrName>
                                        </p:attrNameLst>
                                      </p:cBhvr>
                                      <p:to>
                                        <p:strVal val="visible"/>
                                      </p:to>
                                    </p:set>
                                  </p:childTnLst>
                                </p:cTn>
                              </p:par>
                            </p:childTnLst>
                          </p:cTn>
                        </p:par>
                        <p:par>
                          <p:cTn id="31" fill="hold" nodeType="afterGroup">
                            <p:stCondLst>
                              <p:cond delay="4500"/>
                            </p:stCondLst>
                            <p:childTnLst>
                              <p:par>
                                <p:cTn id="32" presetID="45" presetClass="entr" presetSubtype="0" fill="hold" grpId="0" nodeType="afterEffect">
                                  <p:stCondLst>
                                    <p:cond delay="0"/>
                                  </p:stCondLst>
                                  <p:childTnLst>
                                    <p:set>
                                      <p:cBhvr>
                                        <p:cTn id="33" dur="1" fill="hold">
                                          <p:stCondLst>
                                            <p:cond delay="0"/>
                                          </p:stCondLst>
                                        </p:cTn>
                                        <p:tgtEl>
                                          <p:spTgt spid="2076"/>
                                        </p:tgtEl>
                                        <p:attrNameLst>
                                          <p:attrName>style.visibility</p:attrName>
                                        </p:attrNameLst>
                                      </p:cBhvr>
                                      <p:to>
                                        <p:strVal val="visible"/>
                                      </p:to>
                                    </p:set>
                                    <p:animEffect transition="in" filter="fade">
                                      <p:cBhvr>
                                        <p:cTn id="34" dur="2500"/>
                                        <p:tgtEl>
                                          <p:spTgt spid="2076"/>
                                        </p:tgtEl>
                                      </p:cBhvr>
                                    </p:animEffect>
                                    <p:anim calcmode="lin" valueType="num">
                                      <p:cBhvr>
                                        <p:cTn id="35" dur="2500" fill="hold"/>
                                        <p:tgtEl>
                                          <p:spTgt spid="2076"/>
                                        </p:tgtEl>
                                        <p:attrNameLst>
                                          <p:attrName>ppt_w</p:attrName>
                                        </p:attrNameLst>
                                      </p:cBhvr>
                                      <p:tavLst>
                                        <p:tav tm="0" fmla="#ppt_w*sin(2.5*pi*$)">
                                          <p:val>
                                            <p:fltVal val="0"/>
                                          </p:val>
                                        </p:tav>
                                        <p:tav tm="100000">
                                          <p:val>
                                            <p:fltVal val="1"/>
                                          </p:val>
                                        </p:tav>
                                      </p:tavLst>
                                    </p:anim>
                                    <p:anim calcmode="lin" valueType="num">
                                      <p:cBhvr>
                                        <p:cTn id="36" dur="2500" fill="hold"/>
                                        <p:tgtEl>
                                          <p:spTgt spid="207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499"/>
                                          </p:stCondLst>
                                        </p:cTn>
                                        <p:tgtEl>
                                          <p:spTgt spid="55"/>
                                        </p:tgtEl>
                                        <p:attrNameLst>
                                          <p:attrName>style.visibility</p:attrName>
                                        </p:attrNameLst>
                                      </p:cBhvr>
                                      <p:to>
                                        <p:strVal val="visible"/>
                                      </p:to>
                                    </p:se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56"/>
                                        </p:tgtEl>
                                        <p:attrNameLst>
                                          <p:attrName>style.visibility</p:attrName>
                                        </p:attrNameLst>
                                      </p:cBhvr>
                                      <p:to>
                                        <p:strVal val="visible"/>
                                      </p:to>
                                    </p:se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57"/>
                                        </p:tgtEl>
                                        <p:attrNameLst>
                                          <p:attrName>style.visibility</p:attrName>
                                        </p:attrNameLst>
                                      </p:cBhvr>
                                      <p:to>
                                        <p:strVal val="visible"/>
                                      </p:to>
                                    </p:set>
                                  </p:childTnLst>
                                </p:cTn>
                              </p:par>
                            </p:childTnLst>
                          </p:cTn>
                        </p:par>
                        <p:par>
                          <p:cTn id="50" fill="hold" nodeType="afterGroup">
                            <p:stCondLst>
                              <p:cond delay="1500"/>
                            </p:stCondLst>
                            <p:childTnLst>
                              <p:par>
                                <p:cTn id="51" presetID="1" presetClass="entr" presetSubtype="0" fill="hold" grpId="0" nodeType="afterEffect">
                                  <p:stCondLst>
                                    <p:cond delay="0"/>
                                  </p:stCondLst>
                                  <p:childTnLst>
                                    <p:set>
                                      <p:cBhvr>
                                        <p:cTn id="52" dur="1" fill="hold">
                                          <p:stCondLst>
                                            <p:cond delay="499"/>
                                          </p:stCondLst>
                                        </p:cTn>
                                        <p:tgtEl>
                                          <p:spTgt spid="58"/>
                                        </p:tgtEl>
                                        <p:attrNameLst>
                                          <p:attrName>style.visibility</p:attrName>
                                        </p:attrNameLst>
                                      </p:cBhvr>
                                      <p:to>
                                        <p:strVal val="visible"/>
                                      </p:to>
                                    </p:set>
                                  </p:childTnLst>
                                </p:cTn>
                              </p:par>
                            </p:childTnLst>
                          </p:cTn>
                        </p:par>
                        <p:par>
                          <p:cTn id="53" fill="hold" nodeType="afterGroup">
                            <p:stCondLst>
                              <p:cond delay="2000"/>
                            </p:stCondLst>
                            <p:childTnLst>
                              <p:par>
                                <p:cTn id="54" presetID="1" presetClass="entr" presetSubtype="0" fill="hold" grpId="0" nodeType="afterEffect">
                                  <p:stCondLst>
                                    <p:cond delay="0"/>
                                  </p:stCondLst>
                                  <p:childTnLst>
                                    <p:set>
                                      <p:cBhvr>
                                        <p:cTn id="55" dur="1" fill="hold">
                                          <p:stCondLst>
                                            <p:cond delay="499"/>
                                          </p:stCondLst>
                                        </p:cTn>
                                        <p:tgtEl>
                                          <p:spTgt spid="2092"/>
                                        </p:tgtEl>
                                        <p:attrNameLst>
                                          <p:attrName>style.visibility</p:attrName>
                                        </p:attrNameLst>
                                      </p:cBhvr>
                                      <p:to>
                                        <p:strVal val="visible"/>
                                      </p:to>
                                    </p:set>
                                  </p:childTnLst>
                                </p:cTn>
                              </p:par>
                            </p:childTnLst>
                          </p:cTn>
                        </p:par>
                        <p:par>
                          <p:cTn id="56" fill="hold" nodeType="afterGroup">
                            <p:stCondLst>
                              <p:cond delay="2500"/>
                            </p:stCondLst>
                            <p:childTnLst>
                              <p:par>
                                <p:cTn id="57" presetID="1" presetClass="entr" presetSubtype="0" fill="hold" grpId="0" nodeType="afterEffect">
                                  <p:stCondLst>
                                    <p:cond delay="0"/>
                                  </p:stCondLst>
                                  <p:childTnLst>
                                    <p:set>
                                      <p:cBhvr>
                                        <p:cTn id="58" dur="1" fill="hold">
                                          <p:stCondLst>
                                            <p:cond delay="499"/>
                                          </p:stCondLst>
                                        </p:cTn>
                                        <p:tgtEl>
                                          <p:spTgt spid="2091"/>
                                        </p:tgtEl>
                                        <p:attrNameLst>
                                          <p:attrName>style.visibility</p:attrName>
                                        </p:attrNameLst>
                                      </p:cBhvr>
                                      <p:to>
                                        <p:strVal val="visible"/>
                                      </p:to>
                                    </p:set>
                                  </p:childTnLst>
                                </p:cTn>
                              </p:par>
                            </p:childTnLst>
                          </p:cTn>
                        </p:par>
                        <p:par>
                          <p:cTn id="59" fill="hold" nodeType="afterGroup">
                            <p:stCondLst>
                              <p:cond delay="3000"/>
                            </p:stCondLst>
                            <p:childTnLst>
                              <p:par>
                                <p:cTn id="60" presetID="1" presetClass="entr" presetSubtype="0" fill="hold" grpId="0" nodeType="afterEffect">
                                  <p:stCondLst>
                                    <p:cond delay="0"/>
                                  </p:stCondLst>
                                  <p:childTnLst>
                                    <p:set>
                                      <p:cBhvr>
                                        <p:cTn id="61" dur="1" fill="hold">
                                          <p:stCondLst>
                                            <p:cond delay="499"/>
                                          </p:stCondLst>
                                        </p:cTn>
                                        <p:tgtEl>
                                          <p:spTgt spid="2090"/>
                                        </p:tgtEl>
                                        <p:attrNameLst>
                                          <p:attrName>style.visibility</p:attrName>
                                        </p:attrNameLst>
                                      </p:cBhvr>
                                      <p:to>
                                        <p:strVal val="visible"/>
                                      </p:to>
                                    </p:set>
                                  </p:childTnLst>
                                </p:cTn>
                              </p:par>
                            </p:childTnLst>
                          </p:cTn>
                        </p:par>
                        <p:par>
                          <p:cTn id="62" fill="hold" nodeType="afterGroup">
                            <p:stCondLst>
                              <p:cond delay="3500"/>
                            </p:stCondLst>
                            <p:childTnLst>
                              <p:par>
                                <p:cTn id="63" presetID="1" presetClass="entr" presetSubtype="0" fill="hold" grpId="0" nodeType="afterEffect">
                                  <p:stCondLst>
                                    <p:cond delay="0"/>
                                  </p:stCondLst>
                                  <p:childTnLst>
                                    <p:set>
                                      <p:cBhvr>
                                        <p:cTn id="64" dur="1" fill="hold">
                                          <p:stCondLst>
                                            <p:cond delay="499"/>
                                          </p:stCondLst>
                                        </p:cTn>
                                        <p:tgtEl>
                                          <p:spTgt spid="2089"/>
                                        </p:tgtEl>
                                        <p:attrNameLst>
                                          <p:attrName>style.visibility</p:attrName>
                                        </p:attrNameLst>
                                      </p:cBhvr>
                                      <p:to>
                                        <p:strVal val="visible"/>
                                      </p:to>
                                    </p:set>
                                  </p:childTnLst>
                                </p:cTn>
                              </p:par>
                              <p:par>
                                <p:cTn id="65" presetID="45" presetClass="entr" presetSubtype="0" fill="hold" grpId="0" nodeType="withEffect">
                                  <p:stCondLst>
                                    <p:cond delay="0"/>
                                  </p:stCondLst>
                                  <p:childTnLst>
                                    <p:set>
                                      <p:cBhvr>
                                        <p:cTn id="66" dur="1" fill="hold">
                                          <p:stCondLst>
                                            <p:cond delay="0"/>
                                          </p:stCondLst>
                                        </p:cTn>
                                        <p:tgtEl>
                                          <p:spTgt spid="2074"/>
                                        </p:tgtEl>
                                        <p:attrNameLst>
                                          <p:attrName>style.visibility</p:attrName>
                                        </p:attrNameLst>
                                      </p:cBhvr>
                                      <p:to>
                                        <p:strVal val="visible"/>
                                      </p:to>
                                    </p:set>
                                    <p:animEffect transition="in" filter="fade">
                                      <p:cBhvr>
                                        <p:cTn id="67" dur="2500"/>
                                        <p:tgtEl>
                                          <p:spTgt spid="2074"/>
                                        </p:tgtEl>
                                      </p:cBhvr>
                                    </p:animEffect>
                                    <p:anim calcmode="lin" valueType="num">
                                      <p:cBhvr>
                                        <p:cTn id="68" dur="2500" fill="hold"/>
                                        <p:tgtEl>
                                          <p:spTgt spid="2074"/>
                                        </p:tgtEl>
                                        <p:attrNameLst>
                                          <p:attrName>ppt_w</p:attrName>
                                        </p:attrNameLst>
                                      </p:cBhvr>
                                      <p:tavLst>
                                        <p:tav tm="0" fmla="#ppt_w*sin(2.5*pi*$)">
                                          <p:val>
                                            <p:fltVal val="0"/>
                                          </p:val>
                                        </p:tav>
                                        <p:tav tm="100000">
                                          <p:val>
                                            <p:fltVal val="1"/>
                                          </p:val>
                                        </p:tav>
                                      </p:tavLst>
                                    </p:anim>
                                    <p:anim calcmode="lin" valueType="num">
                                      <p:cBhvr>
                                        <p:cTn id="69" dur="2500" fill="hold"/>
                                        <p:tgtEl>
                                          <p:spTgt spid="2074"/>
                                        </p:tgtEl>
                                        <p:attrNameLst>
                                          <p:attrName>ppt_h</p:attrName>
                                        </p:attrNameLst>
                                      </p:cBhvr>
                                      <p:tavLst>
                                        <p:tav tm="0">
                                          <p:val>
                                            <p:strVal val="#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2060"/>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grpId="0" nodeType="afterEffect">
                                  <p:stCondLst>
                                    <p:cond delay="0"/>
                                  </p:stCondLst>
                                  <p:childTnLst>
                                    <p:set>
                                      <p:cBhvr>
                                        <p:cTn id="76" dur="1" fill="hold">
                                          <p:stCondLst>
                                            <p:cond delay="499"/>
                                          </p:stCondLst>
                                        </p:cTn>
                                        <p:tgtEl>
                                          <p:spTgt spid="2061"/>
                                        </p:tgtEl>
                                        <p:attrNameLst>
                                          <p:attrName>style.visibility</p:attrName>
                                        </p:attrNameLst>
                                      </p:cBhvr>
                                      <p:to>
                                        <p:strVal val="visible"/>
                                      </p:to>
                                    </p:se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2062"/>
                                        </p:tgtEl>
                                        <p:attrNameLst>
                                          <p:attrName>style.visibility</p:attrName>
                                        </p:attrNameLst>
                                      </p:cBhvr>
                                      <p:to>
                                        <p:strVal val="visible"/>
                                      </p:to>
                                    </p:set>
                                  </p:childTnLst>
                                </p:cTn>
                              </p:par>
                            </p:childTnLst>
                          </p:cTn>
                        </p:par>
                        <p:par>
                          <p:cTn id="80" fill="hold" nodeType="afterGroup">
                            <p:stCondLst>
                              <p:cond delay="1000"/>
                            </p:stCondLst>
                            <p:childTnLst>
                              <p:par>
                                <p:cTn id="81" presetID="1" presetClass="entr" presetSubtype="0" fill="hold" grpId="0" nodeType="afterEffect">
                                  <p:stCondLst>
                                    <p:cond delay="0"/>
                                  </p:stCondLst>
                                  <p:childTnLst>
                                    <p:set>
                                      <p:cBhvr>
                                        <p:cTn id="82" dur="1" fill="hold">
                                          <p:stCondLst>
                                            <p:cond delay="499"/>
                                          </p:stCondLst>
                                        </p:cTn>
                                        <p:tgtEl>
                                          <p:spTgt spid="2063"/>
                                        </p:tgtEl>
                                        <p:attrNameLst>
                                          <p:attrName>style.visibility</p:attrName>
                                        </p:attrNameLst>
                                      </p:cBhvr>
                                      <p:to>
                                        <p:strVal val="visible"/>
                                      </p:to>
                                    </p:set>
                                  </p:childTnLst>
                                </p:cTn>
                              </p:par>
                            </p:childTnLst>
                          </p:cTn>
                        </p:par>
                        <p:par>
                          <p:cTn id="83" fill="hold" nodeType="afterGroup">
                            <p:stCondLst>
                              <p:cond delay="1500"/>
                            </p:stCondLst>
                            <p:childTnLst>
                              <p:par>
                                <p:cTn id="84" presetID="1" presetClass="entr" presetSubtype="0" fill="hold" grpId="0" nodeType="afterEffect">
                                  <p:stCondLst>
                                    <p:cond delay="0"/>
                                  </p:stCondLst>
                                  <p:childTnLst>
                                    <p:set>
                                      <p:cBhvr>
                                        <p:cTn id="85" dur="1" fill="hold">
                                          <p:stCondLst>
                                            <p:cond delay="499"/>
                                          </p:stCondLst>
                                        </p:cTn>
                                        <p:tgtEl>
                                          <p:spTgt spid="2064"/>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0"/>
                                  </p:stCondLst>
                                  <p:childTnLst>
                                    <p:set>
                                      <p:cBhvr>
                                        <p:cTn id="88" dur="1" fill="hold">
                                          <p:stCondLst>
                                            <p:cond delay="499"/>
                                          </p:stCondLst>
                                        </p:cTn>
                                        <p:tgtEl>
                                          <p:spTgt spid="2077"/>
                                        </p:tgtEl>
                                        <p:attrNameLst>
                                          <p:attrName>style.visibility</p:attrName>
                                        </p:attrNameLst>
                                      </p:cBhvr>
                                      <p:to>
                                        <p:strVal val="visible"/>
                                      </p:to>
                                    </p:set>
                                  </p:childTnLst>
                                </p:cTn>
                              </p:par>
                            </p:childTnLst>
                          </p:cTn>
                        </p:par>
                        <p:par>
                          <p:cTn id="89" fill="hold" nodeType="afterGroup">
                            <p:stCondLst>
                              <p:cond delay="2500"/>
                            </p:stCondLst>
                            <p:childTnLst>
                              <p:par>
                                <p:cTn id="90" presetID="1" presetClass="entr" presetSubtype="0" fill="hold" grpId="0" nodeType="afterEffect">
                                  <p:stCondLst>
                                    <p:cond delay="0"/>
                                  </p:stCondLst>
                                  <p:childTnLst>
                                    <p:set>
                                      <p:cBhvr>
                                        <p:cTn id="91" dur="1" fill="hold">
                                          <p:stCondLst>
                                            <p:cond delay="499"/>
                                          </p:stCondLst>
                                        </p:cTn>
                                        <p:tgtEl>
                                          <p:spTgt spid="2078"/>
                                        </p:tgtEl>
                                        <p:attrNameLst>
                                          <p:attrName>style.visibility</p:attrName>
                                        </p:attrNameLst>
                                      </p:cBhvr>
                                      <p:to>
                                        <p:strVal val="visible"/>
                                      </p:to>
                                    </p:set>
                                  </p:childTnLst>
                                </p:cTn>
                              </p:par>
                            </p:childTnLst>
                          </p:cTn>
                        </p:par>
                        <p:par>
                          <p:cTn id="92" fill="hold" nodeType="afterGroup">
                            <p:stCondLst>
                              <p:cond delay="3000"/>
                            </p:stCondLst>
                            <p:childTnLst>
                              <p:par>
                                <p:cTn id="93" presetID="1" presetClass="entr" presetSubtype="0" fill="hold" grpId="0" nodeType="afterEffect">
                                  <p:stCondLst>
                                    <p:cond delay="0"/>
                                  </p:stCondLst>
                                  <p:childTnLst>
                                    <p:set>
                                      <p:cBhvr>
                                        <p:cTn id="94" dur="1" fill="hold">
                                          <p:stCondLst>
                                            <p:cond delay="499"/>
                                          </p:stCondLst>
                                        </p:cTn>
                                        <p:tgtEl>
                                          <p:spTgt spid="2079"/>
                                        </p:tgtEl>
                                        <p:attrNameLst>
                                          <p:attrName>style.visibility</p:attrName>
                                        </p:attrNameLst>
                                      </p:cBhvr>
                                      <p:to>
                                        <p:strVal val="visible"/>
                                      </p:to>
                                    </p:set>
                                  </p:childTnLst>
                                </p:cTn>
                              </p:par>
                            </p:childTnLst>
                          </p:cTn>
                        </p:par>
                        <p:par>
                          <p:cTn id="95" fill="hold" nodeType="afterGroup">
                            <p:stCondLst>
                              <p:cond delay="3500"/>
                            </p:stCondLst>
                            <p:childTnLst>
                              <p:par>
                                <p:cTn id="96" presetID="1" presetClass="entr" presetSubtype="0" fill="hold" grpId="0" nodeType="afterEffect">
                                  <p:stCondLst>
                                    <p:cond delay="0"/>
                                  </p:stCondLst>
                                  <p:childTnLst>
                                    <p:set>
                                      <p:cBhvr>
                                        <p:cTn id="97" dur="1" fill="hold">
                                          <p:stCondLst>
                                            <p:cond delay="499"/>
                                          </p:stCondLst>
                                        </p:cTn>
                                        <p:tgtEl>
                                          <p:spTgt spid="2080"/>
                                        </p:tgtEl>
                                        <p:attrNameLst>
                                          <p:attrName>style.visibility</p:attrName>
                                        </p:attrNameLst>
                                      </p:cBhvr>
                                      <p:to>
                                        <p:strVal val="visible"/>
                                      </p:to>
                                    </p:set>
                                  </p:childTnLst>
                                </p:cTn>
                              </p:par>
                              <p:par>
                                <p:cTn id="98" presetID="45" presetClass="entr" presetSubtype="0" fill="hold" grpId="0" nodeType="withEffect">
                                  <p:stCondLst>
                                    <p:cond delay="0"/>
                                  </p:stCondLst>
                                  <p:childTnLst>
                                    <p:set>
                                      <p:cBhvr>
                                        <p:cTn id="99" dur="1" fill="hold">
                                          <p:stCondLst>
                                            <p:cond delay="0"/>
                                          </p:stCondLst>
                                        </p:cTn>
                                        <p:tgtEl>
                                          <p:spTgt spid="2072"/>
                                        </p:tgtEl>
                                        <p:attrNameLst>
                                          <p:attrName>style.visibility</p:attrName>
                                        </p:attrNameLst>
                                      </p:cBhvr>
                                      <p:to>
                                        <p:strVal val="visible"/>
                                      </p:to>
                                    </p:set>
                                    <p:animEffect transition="in" filter="fade">
                                      <p:cBhvr>
                                        <p:cTn id="100" dur="2500"/>
                                        <p:tgtEl>
                                          <p:spTgt spid="2072"/>
                                        </p:tgtEl>
                                      </p:cBhvr>
                                    </p:animEffect>
                                    <p:anim calcmode="lin" valueType="num">
                                      <p:cBhvr>
                                        <p:cTn id="101" dur="2500" fill="hold"/>
                                        <p:tgtEl>
                                          <p:spTgt spid="2072"/>
                                        </p:tgtEl>
                                        <p:attrNameLst>
                                          <p:attrName>ppt_w</p:attrName>
                                        </p:attrNameLst>
                                      </p:cBhvr>
                                      <p:tavLst>
                                        <p:tav tm="0" fmla="#ppt_w*sin(2.5*pi*$)">
                                          <p:val>
                                            <p:fltVal val="0"/>
                                          </p:val>
                                        </p:tav>
                                        <p:tav tm="100000">
                                          <p:val>
                                            <p:fltVal val="1"/>
                                          </p:val>
                                        </p:tav>
                                      </p:tavLst>
                                    </p:anim>
                                    <p:anim calcmode="lin" valueType="num">
                                      <p:cBhvr>
                                        <p:cTn id="102" dur="2500" fill="hold"/>
                                        <p:tgtEl>
                                          <p:spTgt spid="2072"/>
                                        </p:tgtEl>
                                        <p:attrNameLst>
                                          <p:attrName>ppt_h</p:attrName>
                                        </p:attrNameLst>
                                      </p:cBhvr>
                                      <p:tavLst>
                                        <p:tav tm="0">
                                          <p:val>
                                            <p:strVal val="#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066"/>
                                        </p:tgtEl>
                                        <p:attrNameLst>
                                          <p:attrName>style.visibility</p:attrName>
                                        </p:attrNameLst>
                                      </p:cBhvr>
                                      <p:to>
                                        <p:strVal val="visible"/>
                                      </p:to>
                                    </p:set>
                                  </p:childTnLst>
                                </p:cTn>
                              </p:par>
                            </p:childTnLst>
                          </p:cTn>
                        </p:par>
                        <p:par>
                          <p:cTn id="107" fill="hold" nodeType="afterGroup">
                            <p:stCondLst>
                              <p:cond delay="0"/>
                            </p:stCondLst>
                            <p:childTnLst>
                              <p:par>
                                <p:cTn id="108" presetID="1" presetClass="entr" presetSubtype="0" fill="hold" grpId="0" nodeType="afterEffect">
                                  <p:stCondLst>
                                    <p:cond delay="0"/>
                                  </p:stCondLst>
                                  <p:childTnLst>
                                    <p:set>
                                      <p:cBhvr>
                                        <p:cTn id="109" dur="1" fill="hold">
                                          <p:stCondLst>
                                            <p:cond delay="499"/>
                                          </p:stCondLst>
                                        </p:cTn>
                                        <p:tgtEl>
                                          <p:spTgt spid="2067"/>
                                        </p:tgtEl>
                                        <p:attrNameLst>
                                          <p:attrName>style.visibility</p:attrName>
                                        </p:attrNameLst>
                                      </p:cBhvr>
                                      <p:to>
                                        <p:strVal val="visible"/>
                                      </p:to>
                                    </p:set>
                                  </p:childTnLst>
                                </p:cTn>
                              </p:par>
                            </p:childTnLst>
                          </p:cTn>
                        </p:par>
                        <p:par>
                          <p:cTn id="110" fill="hold" nodeType="afterGroup">
                            <p:stCondLst>
                              <p:cond delay="500"/>
                            </p:stCondLst>
                            <p:childTnLst>
                              <p:par>
                                <p:cTn id="111" presetID="1" presetClass="entr" presetSubtype="0" fill="hold" grpId="0" nodeType="afterEffect">
                                  <p:stCondLst>
                                    <p:cond delay="0"/>
                                  </p:stCondLst>
                                  <p:childTnLst>
                                    <p:set>
                                      <p:cBhvr>
                                        <p:cTn id="112" dur="1" fill="hold">
                                          <p:stCondLst>
                                            <p:cond delay="499"/>
                                          </p:stCondLst>
                                        </p:cTn>
                                        <p:tgtEl>
                                          <p:spTgt spid="2068"/>
                                        </p:tgtEl>
                                        <p:attrNameLst>
                                          <p:attrName>style.visibility</p:attrName>
                                        </p:attrNameLst>
                                      </p:cBhvr>
                                      <p:to>
                                        <p:strVal val="visible"/>
                                      </p:to>
                                    </p:set>
                                  </p:childTnLst>
                                </p:cTn>
                              </p:par>
                            </p:childTnLst>
                          </p:cTn>
                        </p:par>
                        <p:par>
                          <p:cTn id="113" fill="hold" nodeType="afterGroup">
                            <p:stCondLst>
                              <p:cond delay="1000"/>
                            </p:stCondLst>
                            <p:childTnLst>
                              <p:par>
                                <p:cTn id="114" presetID="1" presetClass="entr" presetSubtype="0" fill="hold" grpId="0" nodeType="afterEffect">
                                  <p:stCondLst>
                                    <p:cond delay="0"/>
                                  </p:stCondLst>
                                  <p:childTnLst>
                                    <p:set>
                                      <p:cBhvr>
                                        <p:cTn id="115" dur="1" fill="hold">
                                          <p:stCondLst>
                                            <p:cond delay="499"/>
                                          </p:stCondLst>
                                        </p:cTn>
                                        <p:tgtEl>
                                          <p:spTgt spid="2069"/>
                                        </p:tgtEl>
                                        <p:attrNameLst>
                                          <p:attrName>style.visibility</p:attrName>
                                        </p:attrNameLst>
                                      </p:cBhvr>
                                      <p:to>
                                        <p:strVal val="visible"/>
                                      </p:to>
                                    </p:set>
                                  </p:childTnLst>
                                </p:cTn>
                              </p:par>
                            </p:childTnLst>
                          </p:cTn>
                        </p:par>
                        <p:par>
                          <p:cTn id="116" fill="hold" nodeType="afterGroup">
                            <p:stCondLst>
                              <p:cond delay="1500"/>
                            </p:stCondLst>
                            <p:childTnLst>
                              <p:par>
                                <p:cTn id="117" presetID="1" presetClass="entr" presetSubtype="0" fill="hold" grpId="0" nodeType="afterEffect">
                                  <p:stCondLst>
                                    <p:cond delay="0"/>
                                  </p:stCondLst>
                                  <p:childTnLst>
                                    <p:set>
                                      <p:cBhvr>
                                        <p:cTn id="118" dur="1" fill="hold">
                                          <p:stCondLst>
                                            <p:cond delay="499"/>
                                          </p:stCondLst>
                                        </p:cTn>
                                        <p:tgtEl>
                                          <p:spTgt spid="2070"/>
                                        </p:tgtEl>
                                        <p:attrNameLst>
                                          <p:attrName>style.visibility</p:attrName>
                                        </p:attrNameLst>
                                      </p:cBhvr>
                                      <p:to>
                                        <p:strVal val="visible"/>
                                      </p:to>
                                    </p:set>
                                  </p:childTnLst>
                                </p:cTn>
                              </p:par>
                            </p:childTnLst>
                          </p:cTn>
                        </p:par>
                        <p:par>
                          <p:cTn id="119" fill="hold" nodeType="afterGroup">
                            <p:stCondLst>
                              <p:cond delay="2000"/>
                            </p:stCondLst>
                            <p:childTnLst>
                              <p:par>
                                <p:cTn id="120" presetID="1" presetClass="entr" presetSubtype="0" fill="hold" grpId="0" nodeType="afterEffect">
                                  <p:stCondLst>
                                    <p:cond delay="0"/>
                                  </p:stCondLst>
                                  <p:childTnLst>
                                    <p:set>
                                      <p:cBhvr>
                                        <p:cTn id="121" dur="1" fill="hold">
                                          <p:stCondLst>
                                            <p:cond delay="499"/>
                                          </p:stCondLst>
                                        </p:cTn>
                                        <p:tgtEl>
                                          <p:spTgt spid="2096"/>
                                        </p:tgtEl>
                                        <p:attrNameLst>
                                          <p:attrName>style.visibility</p:attrName>
                                        </p:attrNameLst>
                                      </p:cBhvr>
                                      <p:to>
                                        <p:strVal val="visible"/>
                                      </p:to>
                                    </p:set>
                                  </p:childTnLst>
                                </p:cTn>
                              </p:par>
                            </p:childTnLst>
                          </p:cTn>
                        </p:par>
                        <p:par>
                          <p:cTn id="122" fill="hold" nodeType="afterGroup">
                            <p:stCondLst>
                              <p:cond delay="2500"/>
                            </p:stCondLst>
                            <p:childTnLst>
                              <p:par>
                                <p:cTn id="123" presetID="1" presetClass="entr" presetSubtype="0" fill="hold" grpId="0" nodeType="afterEffect">
                                  <p:stCondLst>
                                    <p:cond delay="0"/>
                                  </p:stCondLst>
                                  <p:childTnLst>
                                    <p:set>
                                      <p:cBhvr>
                                        <p:cTn id="124" dur="1" fill="hold">
                                          <p:stCondLst>
                                            <p:cond delay="499"/>
                                          </p:stCondLst>
                                        </p:cTn>
                                        <p:tgtEl>
                                          <p:spTgt spid="2095"/>
                                        </p:tgtEl>
                                        <p:attrNameLst>
                                          <p:attrName>style.visibility</p:attrName>
                                        </p:attrNameLst>
                                      </p:cBhvr>
                                      <p:to>
                                        <p:strVal val="visible"/>
                                      </p:to>
                                    </p:set>
                                  </p:childTnLst>
                                </p:cTn>
                              </p:par>
                            </p:childTnLst>
                          </p:cTn>
                        </p:par>
                        <p:par>
                          <p:cTn id="125" fill="hold" nodeType="afterGroup">
                            <p:stCondLst>
                              <p:cond delay="3000"/>
                            </p:stCondLst>
                            <p:childTnLst>
                              <p:par>
                                <p:cTn id="126" presetID="1" presetClass="entr" presetSubtype="0" fill="hold" grpId="0" nodeType="afterEffect">
                                  <p:stCondLst>
                                    <p:cond delay="0"/>
                                  </p:stCondLst>
                                  <p:childTnLst>
                                    <p:set>
                                      <p:cBhvr>
                                        <p:cTn id="127" dur="1" fill="hold">
                                          <p:stCondLst>
                                            <p:cond delay="499"/>
                                          </p:stCondLst>
                                        </p:cTn>
                                        <p:tgtEl>
                                          <p:spTgt spid="2094"/>
                                        </p:tgtEl>
                                        <p:attrNameLst>
                                          <p:attrName>style.visibility</p:attrName>
                                        </p:attrNameLst>
                                      </p:cBhvr>
                                      <p:to>
                                        <p:strVal val="visible"/>
                                      </p:to>
                                    </p:set>
                                  </p:childTnLst>
                                </p:cTn>
                              </p:par>
                            </p:childTnLst>
                          </p:cTn>
                        </p:par>
                        <p:par>
                          <p:cTn id="128" fill="hold" nodeType="afterGroup">
                            <p:stCondLst>
                              <p:cond delay="3500"/>
                            </p:stCondLst>
                            <p:childTnLst>
                              <p:par>
                                <p:cTn id="129" presetID="1" presetClass="entr" presetSubtype="0" fill="hold" grpId="0" nodeType="afterEffect">
                                  <p:stCondLst>
                                    <p:cond delay="0"/>
                                  </p:stCondLst>
                                  <p:childTnLst>
                                    <p:set>
                                      <p:cBhvr>
                                        <p:cTn id="130" dur="1" fill="hold">
                                          <p:stCondLst>
                                            <p:cond delay="499"/>
                                          </p:stCondLst>
                                        </p:cTn>
                                        <p:tgtEl>
                                          <p:spTgt spid="2093"/>
                                        </p:tgtEl>
                                        <p:attrNameLst>
                                          <p:attrName>style.visibility</p:attrName>
                                        </p:attrNameLst>
                                      </p:cBhvr>
                                      <p:to>
                                        <p:strVal val="visible"/>
                                      </p:to>
                                    </p:set>
                                  </p:childTnLst>
                                </p:cTn>
                              </p:par>
                              <p:par>
                                <p:cTn id="131" presetID="45" presetClass="entr" presetSubtype="0" fill="hold" grpId="0" nodeType="withEffect">
                                  <p:stCondLst>
                                    <p:cond delay="0"/>
                                  </p:stCondLst>
                                  <p:childTnLst>
                                    <p:set>
                                      <p:cBhvr>
                                        <p:cTn id="132" dur="1" fill="hold">
                                          <p:stCondLst>
                                            <p:cond delay="0"/>
                                          </p:stCondLst>
                                        </p:cTn>
                                        <p:tgtEl>
                                          <p:spTgt spid="2073"/>
                                        </p:tgtEl>
                                        <p:attrNameLst>
                                          <p:attrName>style.visibility</p:attrName>
                                        </p:attrNameLst>
                                      </p:cBhvr>
                                      <p:to>
                                        <p:strVal val="visible"/>
                                      </p:to>
                                    </p:set>
                                    <p:animEffect transition="in" filter="fade">
                                      <p:cBhvr>
                                        <p:cTn id="133" dur="2500"/>
                                        <p:tgtEl>
                                          <p:spTgt spid="2073"/>
                                        </p:tgtEl>
                                      </p:cBhvr>
                                    </p:animEffect>
                                    <p:anim calcmode="lin" valueType="num">
                                      <p:cBhvr>
                                        <p:cTn id="134" dur="2500" fill="hold"/>
                                        <p:tgtEl>
                                          <p:spTgt spid="2073"/>
                                        </p:tgtEl>
                                        <p:attrNameLst>
                                          <p:attrName>ppt_w</p:attrName>
                                        </p:attrNameLst>
                                      </p:cBhvr>
                                      <p:tavLst>
                                        <p:tav tm="0" fmla="#ppt_w*sin(2.5*pi*$)">
                                          <p:val>
                                            <p:fltVal val="0"/>
                                          </p:val>
                                        </p:tav>
                                        <p:tav tm="100000">
                                          <p:val>
                                            <p:fltVal val="1"/>
                                          </p:val>
                                        </p:tav>
                                      </p:tavLst>
                                    </p:anim>
                                    <p:anim calcmode="lin" valueType="num">
                                      <p:cBhvr>
                                        <p:cTn id="135" dur="2500" fill="hold"/>
                                        <p:tgtEl>
                                          <p:spTgt spid="20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P spid="2061" grpId="0" animBg="1"/>
      <p:bldP spid="2062" grpId="0" animBg="1"/>
      <p:bldP spid="2063" grpId="0" animBg="1"/>
      <p:bldP spid="2064" grpId="0" animBg="1"/>
      <p:bldP spid="2066" grpId="0" animBg="1"/>
      <p:bldP spid="2067" grpId="0" animBg="1"/>
      <p:bldP spid="2068" grpId="0" animBg="1"/>
      <p:bldP spid="2069" grpId="0" animBg="1"/>
      <p:bldP spid="2070" grpId="0" animBg="1"/>
      <p:bldP spid="2072" grpId="0"/>
      <p:bldP spid="2073" grpId="0"/>
      <p:bldP spid="2074" grpId="0"/>
      <p:bldP spid="2076" grpId="0"/>
      <p:bldP spid="2077" grpId="0"/>
      <p:bldP spid="2078" grpId="0"/>
      <p:bldP spid="2079" grpId="0"/>
      <p:bldP spid="2080" grpId="0"/>
      <p:bldP spid="2081" grpId="0"/>
      <p:bldP spid="2082" grpId="0"/>
      <p:bldP spid="2083" grpId="0"/>
      <p:bldP spid="2084" grpId="0"/>
      <p:bldP spid="2089" grpId="0"/>
      <p:bldP spid="2090" grpId="0"/>
      <p:bldP spid="2091" grpId="0"/>
      <p:bldP spid="2092" grpId="0"/>
      <p:bldP spid="2093" grpId="0"/>
      <p:bldP spid="2094" grpId="0"/>
      <p:bldP spid="2095" grpId="0"/>
      <p:bldP spid="2096" grpId="0"/>
      <p:bldP spid="54" grpId="0" animBg="1"/>
      <p:bldP spid="55" grpId="0" animBg="1"/>
      <p:bldP spid="56" grpId="0" animBg="1"/>
      <p:bldP spid="57" grpId="0" animBg="1"/>
      <p:bldP spid="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4"/>
          <p:cNvSpPr>
            <a:spLocks noChangeShapeType="1"/>
          </p:cNvSpPr>
          <p:nvPr/>
        </p:nvSpPr>
        <p:spPr bwMode="auto">
          <a:xfrm flipH="1">
            <a:off x="7380288" y="3284538"/>
            <a:ext cx="11525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8131" name="Line 6"/>
          <p:cNvSpPr>
            <a:spLocks noChangeShapeType="1"/>
          </p:cNvSpPr>
          <p:nvPr/>
        </p:nvSpPr>
        <p:spPr bwMode="auto">
          <a:xfrm flipH="1">
            <a:off x="6011863" y="3284538"/>
            <a:ext cx="1008062"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8132" name="Line 7"/>
          <p:cNvSpPr>
            <a:spLocks noChangeShapeType="1"/>
          </p:cNvSpPr>
          <p:nvPr/>
        </p:nvSpPr>
        <p:spPr bwMode="auto">
          <a:xfrm flipH="1">
            <a:off x="4427538" y="3284538"/>
            <a:ext cx="10096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8133" name="Line 8"/>
          <p:cNvSpPr>
            <a:spLocks noChangeShapeType="1"/>
          </p:cNvSpPr>
          <p:nvPr/>
        </p:nvSpPr>
        <p:spPr bwMode="auto">
          <a:xfrm flipH="1">
            <a:off x="2555875" y="3284538"/>
            <a:ext cx="107950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8134" name="Line 10"/>
          <p:cNvSpPr>
            <a:spLocks noChangeShapeType="1"/>
          </p:cNvSpPr>
          <p:nvPr/>
        </p:nvSpPr>
        <p:spPr bwMode="auto">
          <a:xfrm flipH="1">
            <a:off x="900113" y="3284538"/>
            <a:ext cx="107950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5" name="Line 9"/>
          <p:cNvSpPr>
            <a:spLocks noChangeShapeType="1"/>
          </p:cNvSpPr>
          <p:nvPr/>
        </p:nvSpPr>
        <p:spPr bwMode="auto">
          <a:xfrm flipH="1" flipV="1">
            <a:off x="7451725" y="2997200"/>
            <a:ext cx="1081088"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6" name="Line 12"/>
          <p:cNvSpPr>
            <a:spLocks noChangeShapeType="1"/>
          </p:cNvSpPr>
          <p:nvPr/>
        </p:nvSpPr>
        <p:spPr bwMode="auto">
          <a:xfrm flipH="1" flipV="1">
            <a:off x="6011863" y="2781300"/>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7" name="Line 13"/>
          <p:cNvSpPr>
            <a:spLocks noChangeShapeType="1"/>
          </p:cNvSpPr>
          <p:nvPr/>
        </p:nvSpPr>
        <p:spPr bwMode="auto">
          <a:xfrm flipH="1" flipV="1">
            <a:off x="4427538" y="2565400"/>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8" name="Line 14"/>
          <p:cNvSpPr>
            <a:spLocks noChangeShapeType="1"/>
          </p:cNvSpPr>
          <p:nvPr/>
        </p:nvSpPr>
        <p:spPr bwMode="auto">
          <a:xfrm flipH="1" flipV="1">
            <a:off x="2627313" y="2276475"/>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59" name="Line 15"/>
          <p:cNvSpPr>
            <a:spLocks noChangeShapeType="1"/>
          </p:cNvSpPr>
          <p:nvPr/>
        </p:nvSpPr>
        <p:spPr bwMode="auto">
          <a:xfrm flipH="1" flipV="1">
            <a:off x="1042988" y="2060575"/>
            <a:ext cx="1009650" cy="144463"/>
          </a:xfrm>
          <a:prstGeom prst="line">
            <a:avLst/>
          </a:prstGeom>
          <a:noFill/>
          <a:ln w="57150">
            <a:solidFill>
              <a:srgbClr val="00B05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0" name="Line 18"/>
          <p:cNvSpPr>
            <a:spLocks noChangeShapeType="1"/>
          </p:cNvSpPr>
          <p:nvPr/>
        </p:nvSpPr>
        <p:spPr bwMode="auto">
          <a:xfrm flipH="1" flipV="1">
            <a:off x="7523163" y="266382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a:defRPr/>
            </a:pPr>
            <a:endParaRPr lang="en-GB"/>
          </a:p>
        </p:txBody>
      </p:sp>
      <p:sp>
        <p:nvSpPr>
          <p:cNvPr id="2061" name="Line 19"/>
          <p:cNvSpPr>
            <a:spLocks noChangeShapeType="1"/>
          </p:cNvSpPr>
          <p:nvPr/>
        </p:nvSpPr>
        <p:spPr bwMode="auto">
          <a:xfrm flipH="1" flipV="1">
            <a:off x="6083300" y="227647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2" name="Line 20"/>
          <p:cNvSpPr>
            <a:spLocks noChangeShapeType="1"/>
          </p:cNvSpPr>
          <p:nvPr/>
        </p:nvSpPr>
        <p:spPr bwMode="auto">
          <a:xfrm flipH="1" flipV="1">
            <a:off x="4500563" y="1889125"/>
            <a:ext cx="1008062" cy="258763"/>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3" name="Line 21"/>
          <p:cNvSpPr>
            <a:spLocks noChangeShapeType="1"/>
          </p:cNvSpPr>
          <p:nvPr/>
        </p:nvSpPr>
        <p:spPr bwMode="auto">
          <a:xfrm flipH="1" flipV="1">
            <a:off x="2700338" y="136842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4" name="Line 22"/>
          <p:cNvSpPr>
            <a:spLocks noChangeShapeType="1"/>
          </p:cNvSpPr>
          <p:nvPr/>
        </p:nvSpPr>
        <p:spPr bwMode="auto">
          <a:xfrm flipH="1" flipV="1">
            <a:off x="1116013" y="981075"/>
            <a:ext cx="1009650" cy="260350"/>
          </a:xfrm>
          <a:prstGeom prst="line">
            <a:avLst/>
          </a:prstGeom>
          <a:noFill/>
          <a:ln w="57150">
            <a:solidFill>
              <a:srgbClr val="000099"/>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6" name="Line 30"/>
          <p:cNvSpPr>
            <a:spLocks noChangeShapeType="1"/>
          </p:cNvSpPr>
          <p:nvPr/>
        </p:nvSpPr>
        <p:spPr bwMode="auto">
          <a:xfrm flipH="1">
            <a:off x="7532688" y="3644900"/>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7" name="Line 31"/>
          <p:cNvSpPr>
            <a:spLocks noChangeShapeType="1"/>
          </p:cNvSpPr>
          <p:nvPr/>
        </p:nvSpPr>
        <p:spPr bwMode="auto">
          <a:xfrm flipH="1">
            <a:off x="6107113" y="4062413"/>
            <a:ext cx="1000125" cy="277812"/>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8" name="Line 32"/>
          <p:cNvSpPr>
            <a:spLocks noChangeShapeType="1"/>
          </p:cNvSpPr>
          <p:nvPr/>
        </p:nvSpPr>
        <p:spPr bwMode="auto">
          <a:xfrm flipH="1">
            <a:off x="4538663" y="4478338"/>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69" name="Line 33"/>
          <p:cNvSpPr>
            <a:spLocks noChangeShapeType="1"/>
          </p:cNvSpPr>
          <p:nvPr/>
        </p:nvSpPr>
        <p:spPr bwMode="auto">
          <a:xfrm flipH="1">
            <a:off x="2773363" y="4957763"/>
            <a:ext cx="1000125" cy="277812"/>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070" name="Line 34"/>
          <p:cNvSpPr>
            <a:spLocks noChangeShapeType="1"/>
          </p:cNvSpPr>
          <p:nvPr/>
        </p:nvSpPr>
        <p:spPr bwMode="auto">
          <a:xfrm flipH="1">
            <a:off x="1187450" y="5453063"/>
            <a:ext cx="1000125" cy="279400"/>
          </a:xfrm>
          <a:prstGeom prst="line">
            <a:avLst/>
          </a:prstGeom>
          <a:noFill/>
          <a:ln w="57150">
            <a:solidFill>
              <a:srgbClr val="9933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4118" name="Text Box 36"/>
          <p:cNvSpPr txBox="1">
            <a:spLocks noChangeArrowheads="1"/>
          </p:cNvSpPr>
          <p:nvPr/>
        </p:nvSpPr>
        <p:spPr bwMode="auto">
          <a:xfrm>
            <a:off x="86042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Y</a:t>
            </a:r>
          </a:p>
        </p:txBody>
      </p:sp>
      <p:sp>
        <p:nvSpPr>
          <p:cNvPr id="2072" name="Text Box 37"/>
          <p:cNvSpPr txBox="1">
            <a:spLocks noChangeArrowheads="1"/>
          </p:cNvSpPr>
          <p:nvPr/>
        </p:nvSpPr>
        <p:spPr bwMode="auto">
          <a:xfrm>
            <a:off x="250825" y="765175"/>
            <a:ext cx="433388"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baseline="30000">
                <a:solidFill>
                  <a:srgbClr val="FF0000"/>
                </a:solidFill>
              </a:rPr>
              <a:t>4</a:t>
            </a:r>
          </a:p>
        </p:txBody>
      </p:sp>
      <p:sp>
        <p:nvSpPr>
          <p:cNvPr id="2073" name="Text Box 42"/>
          <p:cNvSpPr txBox="1">
            <a:spLocks noChangeArrowheads="1"/>
          </p:cNvSpPr>
          <p:nvPr/>
        </p:nvSpPr>
        <p:spPr bwMode="auto">
          <a:xfrm>
            <a:off x="179388" y="5734050"/>
            <a:ext cx="433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5</a:t>
            </a:r>
          </a:p>
        </p:txBody>
      </p:sp>
      <p:sp>
        <p:nvSpPr>
          <p:cNvPr id="2074" name="Text Box 43"/>
          <p:cNvSpPr txBox="1">
            <a:spLocks noChangeArrowheads="1"/>
          </p:cNvSpPr>
          <p:nvPr/>
        </p:nvSpPr>
        <p:spPr bwMode="auto">
          <a:xfrm>
            <a:off x="179388" y="4365625"/>
            <a:ext cx="433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3</a:t>
            </a:r>
          </a:p>
        </p:txBody>
      </p:sp>
      <p:sp>
        <p:nvSpPr>
          <p:cNvPr id="4122" name="Text Box 44"/>
          <p:cNvSpPr txBox="1">
            <a:spLocks noChangeArrowheads="1"/>
          </p:cNvSpPr>
          <p:nvPr/>
        </p:nvSpPr>
        <p:spPr bwMode="auto">
          <a:xfrm>
            <a:off x="247650" y="3119438"/>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r>
              <a:rPr lang="en-GB" sz="1400" b="1" baseline="30000" dirty="0" smtClean="0">
                <a:solidFill>
                  <a:srgbClr val="FF0000"/>
                </a:solidFill>
              </a:rPr>
              <a:t>1</a:t>
            </a:r>
          </a:p>
        </p:txBody>
      </p:sp>
      <p:sp>
        <p:nvSpPr>
          <p:cNvPr id="2077" name="Text Box 46"/>
          <p:cNvSpPr txBox="1">
            <a:spLocks noChangeArrowheads="1"/>
          </p:cNvSpPr>
          <p:nvPr/>
        </p:nvSpPr>
        <p:spPr bwMode="auto">
          <a:xfrm>
            <a:off x="7092950" y="24209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M</a:t>
            </a:r>
          </a:p>
        </p:txBody>
      </p:sp>
      <p:sp>
        <p:nvSpPr>
          <p:cNvPr id="2078" name="Text Box 47"/>
          <p:cNvSpPr txBox="1">
            <a:spLocks noChangeArrowheads="1"/>
          </p:cNvSpPr>
          <p:nvPr/>
        </p:nvSpPr>
        <p:spPr bwMode="auto">
          <a:xfrm>
            <a:off x="5651500" y="20605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N</a:t>
            </a:r>
          </a:p>
        </p:txBody>
      </p:sp>
      <p:sp>
        <p:nvSpPr>
          <p:cNvPr id="2079" name="Text Box 48"/>
          <p:cNvSpPr txBox="1">
            <a:spLocks noChangeArrowheads="1"/>
          </p:cNvSpPr>
          <p:nvPr/>
        </p:nvSpPr>
        <p:spPr bwMode="auto">
          <a:xfrm>
            <a:off x="3924300" y="16287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O</a:t>
            </a:r>
          </a:p>
        </p:txBody>
      </p:sp>
      <p:sp>
        <p:nvSpPr>
          <p:cNvPr id="2080" name="Text Box 49"/>
          <p:cNvSpPr txBox="1">
            <a:spLocks noChangeArrowheads="1"/>
          </p:cNvSpPr>
          <p:nvPr/>
        </p:nvSpPr>
        <p:spPr bwMode="auto">
          <a:xfrm>
            <a:off x="2268538" y="11969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0099"/>
                </a:solidFill>
              </a:rPr>
              <a:t>P</a:t>
            </a:r>
          </a:p>
        </p:txBody>
      </p:sp>
      <p:sp>
        <p:nvSpPr>
          <p:cNvPr id="2081" name="Text Box 50"/>
          <p:cNvSpPr txBox="1">
            <a:spLocks noChangeArrowheads="1"/>
          </p:cNvSpPr>
          <p:nvPr/>
        </p:nvSpPr>
        <p:spPr bwMode="auto">
          <a:xfrm>
            <a:off x="2195513" y="21336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H</a:t>
            </a:r>
          </a:p>
        </p:txBody>
      </p:sp>
      <p:sp>
        <p:nvSpPr>
          <p:cNvPr id="2082" name="Text Box 51"/>
          <p:cNvSpPr txBox="1">
            <a:spLocks noChangeArrowheads="1"/>
          </p:cNvSpPr>
          <p:nvPr/>
        </p:nvSpPr>
        <p:spPr bwMode="auto">
          <a:xfrm>
            <a:off x="3919538" y="2359025"/>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G</a:t>
            </a:r>
          </a:p>
        </p:txBody>
      </p:sp>
      <p:sp>
        <p:nvSpPr>
          <p:cNvPr id="2083" name="Text Box 52"/>
          <p:cNvSpPr txBox="1">
            <a:spLocks noChangeArrowheads="1"/>
          </p:cNvSpPr>
          <p:nvPr/>
        </p:nvSpPr>
        <p:spPr bwMode="auto">
          <a:xfrm>
            <a:off x="5651500" y="257333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F</a:t>
            </a:r>
          </a:p>
        </p:txBody>
      </p:sp>
      <p:sp>
        <p:nvSpPr>
          <p:cNvPr id="2084" name="Text Box 53"/>
          <p:cNvSpPr txBox="1">
            <a:spLocks noChangeArrowheads="1"/>
          </p:cNvSpPr>
          <p:nvPr/>
        </p:nvSpPr>
        <p:spPr bwMode="auto">
          <a:xfrm>
            <a:off x="7092950" y="27813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00B050"/>
                </a:solidFill>
              </a:rPr>
              <a:t>E</a:t>
            </a:r>
          </a:p>
        </p:txBody>
      </p:sp>
      <p:sp>
        <p:nvSpPr>
          <p:cNvPr id="48165" name="Text Box 54"/>
          <p:cNvSpPr txBox="1">
            <a:spLocks noChangeArrowheads="1"/>
          </p:cNvSpPr>
          <p:nvPr/>
        </p:nvSpPr>
        <p:spPr bwMode="auto">
          <a:xfrm>
            <a:off x="2195513"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D</a:t>
            </a:r>
          </a:p>
        </p:txBody>
      </p:sp>
      <p:sp>
        <p:nvSpPr>
          <p:cNvPr id="48166" name="Text Box 55"/>
          <p:cNvSpPr txBox="1">
            <a:spLocks noChangeArrowheads="1"/>
          </p:cNvSpPr>
          <p:nvPr/>
        </p:nvSpPr>
        <p:spPr bwMode="auto">
          <a:xfrm>
            <a:off x="392430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C</a:t>
            </a:r>
          </a:p>
        </p:txBody>
      </p:sp>
      <p:sp>
        <p:nvSpPr>
          <p:cNvPr id="48167" name="Text Box 56"/>
          <p:cNvSpPr txBox="1">
            <a:spLocks noChangeArrowheads="1"/>
          </p:cNvSpPr>
          <p:nvPr/>
        </p:nvSpPr>
        <p:spPr bwMode="auto">
          <a:xfrm>
            <a:off x="565150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B</a:t>
            </a:r>
          </a:p>
        </p:txBody>
      </p:sp>
      <p:sp>
        <p:nvSpPr>
          <p:cNvPr id="48168" name="Text Box 57"/>
          <p:cNvSpPr txBox="1">
            <a:spLocks noChangeArrowheads="1"/>
          </p:cNvSpPr>
          <p:nvPr/>
        </p:nvSpPr>
        <p:spPr bwMode="auto">
          <a:xfrm>
            <a:off x="70929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FF0000"/>
                </a:solidFill>
              </a:rPr>
              <a:t>A</a:t>
            </a:r>
          </a:p>
        </p:txBody>
      </p:sp>
      <p:sp>
        <p:nvSpPr>
          <p:cNvPr id="2089" name="Text Box 58"/>
          <p:cNvSpPr txBox="1">
            <a:spLocks noChangeArrowheads="1"/>
          </p:cNvSpPr>
          <p:nvPr/>
        </p:nvSpPr>
        <p:spPr bwMode="auto">
          <a:xfrm>
            <a:off x="2268538" y="414972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L</a:t>
            </a:r>
          </a:p>
        </p:txBody>
      </p:sp>
      <p:sp>
        <p:nvSpPr>
          <p:cNvPr id="2090" name="Text Box 59"/>
          <p:cNvSpPr txBox="1">
            <a:spLocks noChangeArrowheads="1"/>
          </p:cNvSpPr>
          <p:nvPr/>
        </p:nvSpPr>
        <p:spPr bwMode="auto">
          <a:xfrm>
            <a:off x="3995738" y="3860800"/>
            <a:ext cx="360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K</a:t>
            </a:r>
          </a:p>
        </p:txBody>
      </p:sp>
      <p:sp>
        <p:nvSpPr>
          <p:cNvPr id="2091" name="Text Box 60"/>
          <p:cNvSpPr txBox="1">
            <a:spLocks noChangeArrowheads="1"/>
          </p:cNvSpPr>
          <p:nvPr/>
        </p:nvSpPr>
        <p:spPr bwMode="auto">
          <a:xfrm>
            <a:off x="5651500" y="36449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J</a:t>
            </a:r>
          </a:p>
        </p:txBody>
      </p:sp>
      <p:sp>
        <p:nvSpPr>
          <p:cNvPr id="2092" name="Text Box 61"/>
          <p:cNvSpPr txBox="1">
            <a:spLocks noChangeArrowheads="1"/>
          </p:cNvSpPr>
          <p:nvPr/>
        </p:nvSpPr>
        <p:spPr bwMode="auto">
          <a:xfrm>
            <a:off x="7092950" y="34798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800080"/>
                </a:solidFill>
              </a:rPr>
              <a:t>I</a:t>
            </a:r>
          </a:p>
        </p:txBody>
      </p:sp>
      <p:sp>
        <p:nvSpPr>
          <p:cNvPr id="2093" name="Text Box 62"/>
          <p:cNvSpPr txBox="1">
            <a:spLocks noChangeArrowheads="1"/>
          </p:cNvSpPr>
          <p:nvPr/>
        </p:nvSpPr>
        <p:spPr bwMode="auto">
          <a:xfrm>
            <a:off x="2339975" y="515778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T</a:t>
            </a:r>
          </a:p>
        </p:txBody>
      </p:sp>
      <p:sp>
        <p:nvSpPr>
          <p:cNvPr id="2094" name="Text Box 63"/>
          <p:cNvSpPr txBox="1">
            <a:spLocks noChangeArrowheads="1"/>
          </p:cNvSpPr>
          <p:nvPr/>
        </p:nvSpPr>
        <p:spPr bwMode="auto">
          <a:xfrm>
            <a:off x="4067175" y="46529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S</a:t>
            </a:r>
          </a:p>
        </p:txBody>
      </p:sp>
      <p:sp>
        <p:nvSpPr>
          <p:cNvPr id="2095" name="Text Box 64"/>
          <p:cNvSpPr txBox="1">
            <a:spLocks noChangeArrowheads="1"/>
          </p:cNvSpPr>
          <p:nvPr/>
        </p:nvSpPr>
        <p:spPr bwMode="auto">
          <a:xfrm>
            <a:off x="5651500" y="42926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R</a:t>
            </a:r>
          </a:p>
        </p:txBody>
      </p:sp>
      <p:sp>
        <p:nvSpPr>
          <p:cNvPr id="2096" name="Text Box 65"/>
          <p:cNvSpPr txBox="1">
            <a:spLocks noChangeArrowheads="1"/>
          </p:cNvSpPr>
          <p:nvPr/>
        </p:nvSpPr>
        <p:spPr bwMode="auto">
          <a:xfrm>
            <a:off x="7164388" y="386080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1400" b="1">
                <a:solidFill>
                  <a:srgbClr val="993300"/>
                </a:solidFill>
              </a:rPr>
              <a:t>Q</a:t>
            </a:r>
          </a:p>
        </p:txBody>
      </p:sp>
      <p:sp>
        <p:nvSpPr>
          <p:cNvPr id="54" name="Line 30"/>
          <p:cNvSpPr>
            <a:spLocks noChangeShapeType="1"/>
          </p:cNvSpPr>
          <p:nvPr/>
        </p:nvSpPr>
        <p:spPr bwMode="auto">
          <a:xfrm flipH="1">
            <a:off x="7523163" y="3441700"/>
            <a:ext cx="1009650" cy="1397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5" name="Line 30"/>
          <p:cNvSpPr>
            <a:spLocks noChangeShapeType="1"/>
          </p:cNvSpPr>
          <p:nvPr/>
        </p:nvSpPr>
        <p:spPr bwMode="auto">
          <a:xfrm flipH="1">
            <a:off x="6021388" y="3644900"/>
            <a:ext cx="1071562"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6" name="Line 30"/>
          <p:cNvSpPr>
            <a:spLocks noChangeShapeType="1"/>
          </p:cNvSpPr>
          <p:nvPr/>
        </p:nvSpPr>
        <p:spPr bwMode="auto">
          <a:xfrm flipH="1">
            <a:off x="4538663" y="3860800"/>
            <a:ext cx="1000125"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7" name="Line 30"/>
          <p:cNvSpPr>
            <a:spLocks noChangeShapeType="1"/>
          </p:cNvSpPr>
          <p:nvPr/>
        </p:nvSpPr>
        <p:spPr bwMode="auto">
          <a:xfrm flipH="1">
            <a:off x="2700338" y="4062413"/>
            <a:ext cx="1073150" cy="1397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58" name="Line 30"/>
          <p:cNvSpPr>
            <a:spLocks noChangeShapeType="1"/>
          </p:cNvSpPr>
          <p:nvPr/>
        </p:nvSpPr>
        <p:spPr bwMode="auto">
          <a:xfrm flipH="1">
            <a:off x="1042988" y="4325938"/>
            <a:ext cx="1020762" cy="152400"/>
          </a:xfrm>
          <a:prstGeom prst="line">
            <a:avLst/>
          </a:prstGeom>
          <a:noFill/>
          <a:ln w="57150">
            <a:solidFill>
              <a:srgbClr val="80008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pic>
        <p:nvPicPr>
          <p:cNvPr id="48182" name="Picture 2" descr="U:\CPHE\C Folder\photos\100_27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476250"/>
            <a:ext cx="6524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45"/>
          <p:cNvSpPr txBox="1">
            <a:spLocks noChangeArrowheads="1"/>
          </p:cNvSpPr>
          <p:nvPr/>
        </p:nvSpPr>
        <p:spPr bwMode="auto">
          <a:xfrm>
            <a:off x="395288" y="1628775"/>
            <a:ext cx="441325"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endParaRPr lang="en-GB" altLang="en-US" sz="1400" b="1" baseline="30000">
              <a:solidFill>
                <a:srgbClr val="FF0000"/>
              </a:solidFill>
            </a:endParaRPr>
          </a:p>
        </p:txBody>
      </p:sp>
      <p:pic>
        <p:nvPicPr>
          <p:cNvPr id="48184" name="Picture 6" descr="U:\CPHE\C Folder\photos\Celeb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1138"/>
            <a:ext cx="7207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5" name="Picture 7" descr="U:\CPHE\C Folder\photos\Dr Rutherford and Dr Moo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2709863"/>
            <a:ext cx="6556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6" name="Picture 8" descr="U:\CPHE\C Folder\photos\End of my teth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4062413"/>
            <a:ext cx="6524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7" name="Picture 11" descr="U:\CPHE\C Folder\photos\Cheers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429250"/>
            <a:ext cx="792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8" name="Picture 12" descr="U:\CPHE\C Folder\photos\Drinks Demons (Cruikshan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2147888"/>
            <a:ext cx="13684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440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5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5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05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05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08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083"/>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08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08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499"/>
                                          </p:stCondLst>
                                        </p:cTn>
                                        <p:tgtEl>
                                          <p:spTgt spid="55"/>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56"/>
                                        </p:tgtEl>
                                        <p:attrNameLst>
                                          <p:attrName>style.visibility</p:attrName>
                                        </p:attrNameLst>
                                      </p:cBhvr>
                                      <p:to>
                                        <p:strVal val="visible"/>
                                      </p:to>
                                    </p:se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57"/>
                                        </p:tgtEl>
                                        <p:attrNameLst>
                                          <p:attrName>style.visibility</p:attrName>
                                        </p:attrNameLst>
                                      </p:cBhvr>
                                      <p:to>
                                        <p:strVal val="visible"/>
                                      </p:to>
                                    </p:set>
                                  </p:childTnLst>
                                </p:cTn>
                              </p:par>
                            </p:childTnLst>
                          </p:cTn>
                        </p:par>
                        <p:par>
                          <p:cTn id="44" fill="hold" nodeType="afterGroup">
                            <p:stCondLst>
                              <p:cond delay="1500"/>
                            </p:stCondLst>
                            <p:childTnLst>
                              <p:par>
                                <p:cTn id="45" presetID="1" presetClass="entr" presetSubtype="0" fill="hold" grpId="0" nodeType="afterEffect">
                                  <p:stCondLst>
                                    <p:cond delay="0"/>
                                  </p:stCondLst>
                                  <p:childTnLst>
                                    <p:set>
                                      <p:cBhvr>
                                        <p:cTn id="46" dur="1" fill="hold">
                                          <p:stCondLst>
                                            <p:cond delay="499"/>
                                          </p:stCondLst>
                                        </p:cTn>
                                        <p:tgtEl>
                                          <p:spTgt spid="58"/>
                                        </p:tgtEl>
                                        <p:attrNameLst>
                                          <p:attrName>style.visibility</p:attrName>
                                        </p:attrNameLst>
                                      </p:cBhvr>
                                      <p:to>
                                        <p:strVal val="visible"/>
                                      </p:to>
                                    </p:set>
                                  </p:childTnLst>
                                </p:cTn>
                              </p:par>
                            </p:childTnLst>
                          </p:cTn>
                        </p:par>
                        <p:par>
                          <p:cTn id="47" fill="hold" nodeType="afterGroup">
                            <p:stCondLst>
                              <p:cond delay="2000"/>
                            </p:stCondLst>
                            <p:childTnLst>
                              <p:par>
                                <p:cTn id="48" presetID="1" presetClass="entr" presetSubtype="0" fill="hold" grpId="0" nodeType="afterEffect">
                                  <p:stCondLst>
                                    <p:cond delay="0"/>
                                  </p:stCondLst>
                                  <p:childTnLst>
                                    <p:set>
                                      <p:cBhvr>
                                        <p:cTn id="49" dur="1" fill="hold">
                                          <p:stCondLst>
                                            <p:cond delay="499"/>
                                          </p:stCondLst>
                                        </p:cTn>
                                        <p:tgtEl>
                                          <p:spTgt spid="2092"/>
                                        </p:tgtEl>
                                        <p:attrNameLst>
                                          <p:attrName>style.visibility</p:attrName>
                                        </p:attrNameLst>
                                      </p:cBhvr>
                                      <p:to>
                                        <p:strVal val="visible"/>
                                      </p:to>
                                    </p:set>
                                  </p:childTnLst>
                                </p:cTn>
                              </p:par>
                            </p:childTnLst>
                          </p:cTn>
                        </p:par>
                        <p:par>
                          <p:cTn id="50" fill="hold" nodeType="afterGroup">
                            <p:stCondLst>
                              <p:cond delay="2500"/>
                            </p:stCondLst>
                            <p:childTnLst>
                              <p:par>
                                <p:cTn id="51" presetID="1" presetClass="entr" presetSubtype="0" fill="hold" grpId="0" nodeType="afterEffect">
                                  <p:stCondLst>
                                    <p:cond delay="0"/>
                                  </p:stCondLst>
                                  <p:childTnLst>
                                    <p:set>
                                      <p:cBhvr>
                                        <p:cTn id="52" dur="1" fill="hold">
                                          <p:stCondLst>
                                            <p:cond delay="499"/>
                                          </p:stCondLst>
                                        </p:cTn>
                                        <p:tgtEl>
                                          <p:spTgt spid="2091"/>
                                        </p:tgtEl>
                                        <p:attrNameLst>
                                          <p:attrName>style.visibility</p:attrName>
                                        </p:attrNameLst>
                                      </p:cBhvr>
                                      <p:to>
                                        <p:strVal val="visible"/>
                                      </p:to>
                                    </p:set>
                                  </p:childTnLst>
                                </p:cTn>
                              </p:par>
                            </p:childTnLst>
                          </p:cTn>
                        </p:par>
                        <p:par>
                          <p:cTn id="53" fill="hold" nodeType="afterGroup">
                            <p:stCondLst>
                              <p:cond delay="3000"/>
                            </p:stCondLst>
                            <p:childTnLst>
                              <p:par>
                                <p:cTn id="54" presetID="1" presetClass="entr" presetSubtype="0" fill="hold" grpId="0" nodeType="afterEffect">
                                  <p:stCondLst>
                                    <p:cond delay="0"/>
                                  </p:stCondLst>
                                  <p:childTnLst>
                                    <p:set>
                                      <p:cBhvr>
                                        <p:cTn id="55" dur="1" fill="hold">
                                          <p:stCondLst>
                                            <p:cond delay="499"/>
                                          </p:stCondLst>
                                        </p:cTn>
                                        <p:tgtEl>
                                          <p:spTgt spid="2090"/>
                                        </p:tgtEl>
                                        <p:attrNameLst>
                                          <p:attrName>style.visibility</p:attrName>
                                        </p:attrNameLst>
                                      </p:cBhvr>
                                      <p:to>
                                        <p:strVal val="visible"/>
                                      </p:to>
                                    </p:set>
                                  </p:childTnLst>
                                </p:cTn>
                              </p:par>
                            </p:childTnLst>
                          </p:cTn>
                        </p:par>
                        <p:par>
                          <p:cTn id="56" fill="hold" nodeType="afterGroup">
                            <p:stCondLst>
                              <p:cond delay="3500"/>
                            </p:stCondLst>
                            <p:childTnLst>
                              <p:par>
                                <p:cTn id="57" presetID="1" presetClass="entr" presetSubtype="0" fill="hold" grpId="0" nodeType="afterEffect">
                                  <p:stCondLst>
                                    <p:cond delay="0"/>
                                  </p:stCondLst>
                                  <p:childTnLst>
                                    <p:set>
                                      <p:cBhvr>
                                        <p:cTn id="58" dur="1" fill="hold">
                                          <p:stCondLst>
                                            <p:cond delay="499"/>
                                          </p:stCondLst>
                                        </p:cTn>
                                        <p:tgtEl>
                                          <p:spTgt spid="2089"/>
                                        </p:tgtEl>
                                        <p:attrNameLst>
                                          <p:attrName>style.visibility</p:attrName>
                                        </p:attrNameLst>
                                      </p:cBhvr>
                                      <p:to>
                                        <p:strVal val="visible"/>
                                      </p:to>
                                    </p:set>
                                  </p:childTnLst>
                                </p:cTn>
                              </p:par>
                              <p:par>
                                <p:cTn id="59" presetID="45" presetClass="entr" presetSubtype="0" fill="hold" grpId="0" nodeType="withEffect">
                                  <p:stCondLst>
                                    <p:cond delay="0"/>
                                  </p:stCondLst>
                                  <p:childTnLst>
                                    <p:set>
                                      <p:cBhvr>
                                        <p:cTn id="60" dur="1" fill="hold">
                                          <p:stCondLst>
                                            <p:cond delay="0"/>
                                          </p:stCondLst>
                                        </p:cTn>
                                        <p:tgtEl>
                                          <p:spTgt spid="2074"/>
                                        </p:tgtEl>
                                        <p:attrNameLst>
                                          <p:attrName>style.visibility</p:attrName>
                                        </p:attrNameLst>
                                      </p:cBhvr>
                                      <p:to>
                                        <p:strVal val="visible"/>
                                      </p:to>
                                    </p:set>
                                    <p:animEffect transition="in" filter="fade">
                                      <p:cBhvr>
                                        <p:cTn id="61" dur="2500"/>
                                        <p:tgtEl>
                                          <p:spTgt spid="2074"/>
                                        </p:tgtEl>
                                      </p:cBhvr>
                                    </p:animEffect>
                                    <p:anim calcmode="lin" valueType="num">
                                      <p:cBhvr>
                                        <p:cTn id="62" dur="2500" fill="hold"/>
                                        <p:tgtEl>
                                          <p:spTgt spid="2074"/>
                                        </p:tgtEl>
                                        <p:attrNameLst>
                                          <p:attrName>ppt_w</p:attrName>
                                        </p:attrNameLst>
                                      </p:cBhvr>
                                      <p:tavLst>
                                        <p:tav tm="0" fmla="#ppt_w*sin(2.5*pi*$)">
                                          <p:val>
                                            <p:fltVal val="0"/>
                                          </p:val>
                                        </p:tav>
                                        <p:tav tm="100000">
                                          <p:val>
                                            <p:fltVal val="1"/>
                                          </p:val>
                                        </p:tav>
                                      </p:tavLst>
                                    </p:anim>
                                    <p:anim calcmode="lin" valueType="num">
                                      <p:cBhvr>
                                        <p:cTn id="63" dur="2500" fill="hold"/>
                                        <p:tgtEl>
                                          <p:spTgt spid="2074"/>
                                        </p:tgtEl>
                                        <p:attrNameLst>
                                          <p:attrName>ppt_h</p:attrName>
                                        </p:attrNameLst>
                                      </p:cBhvr>
                                      <p:tavLst>
                                        <p:tav tm="0">
                                          <p:val>
                                            <p:strVal val="#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2060"/>
                                        </p:tgtEl>
                                        <p:attrNameLst>
                                          <p:attrName>style.visibility</p:attrName>
                                        </p:attrNameLst>
                                      </p:cBhvr>
                                      <p:to>
                                        <p:strVal val="visible"/>
                                      </p:to>
                                    </p:set>
                                  </p:childTnLst>
                                </p:cTn>
                              </p:par>
                            </p:childTnLst>
                          </p:cTn>
                        </p:par>
                        <p:par>
                          <p:cTn id="68" fill="hold" nodeType="afterGroup">
                            <p:stCondLst>
                              <p:cond delay="0"/>
                            </p:stCondLst>
                            <p:childTnLst>
                              <p:par>
                                <p:cTn id="69" presetID="1" presetClass="entr" presetSubtype="0" fill="hold" grpId="0" nodeType="afterEffect">
                                  <p:stCondLst>
                                    <p:cond delay="0"/>
                                  </p:stCondLst>
                                  <p:childTnLst>
                                    <p:set>
                                      <p:cBhvr>
                                        <p:cTn id="70" dur="1" fill="hold">
                                          <p:stCondLst>
                                            <p:cond delay="499"/>
                                          </p:stCondLst>
                                        </p:cTn>
                                        <p:tgtEl>
                                          <p:spTgt spid="2061"/>
                                        </p:tgtEl>
                                        <p:attrNameLst>
                                          <p:attrName>style.visibility</p:attrName>
                                        </p:attrNameLst>
                                      </p:cBhvr>
                                      <p:to>
                                        <p:strVal val="visible"/>
                                      </p:to>
                                    </p:se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499"/>
                                          </p:stCondLst>
                                        </p:cTn>
                                        <p:tgtEl>
                                          <p:spTgt spid="2062"/>
                                        </p:tgtEl>
                                        <p:attrNameLst>
                                          <p:attrName>style.visibility</p:attrName>
                                        </p:attrNameLst>
                                      </p:cBhvr>
                                      <p:to>
                                        <p:strVal val="visible"/>
                                      </p:to>
                                    </p:set>
                                  </p:childTnLst>
                                </p:cTn>
                              </p:par>
                            </p:childTnLst>
                          </p:cTn>
                        </p:par>
                        <p:par>
                          <p:cTn id="74" fill="hold" nodeType="afterGroup">
                            <p:stCondLst>
                              <p:cond delay="1000"/>
                            </p:stCondLst>
                            <p:childTnLst>
                              <p:par>
                                <p:cTn id="75" presetID="1" presetClass="entr" presetSubtype="0" fill="hold" grpId="0" nodeType="afterEffect">
                                  <p:stCondLst>
                                    <p:cond delay="0"/>
                                  </p:stCondLst>
                                  <p:childTnLst>
                                    <p:set>
                                      <p:cBhvr>
                                        <p:cTn id="76" dur="1" fill="hold">
                                          <p:stCondLst>
                                            <p:cond delay="499"/>
                                          </p:stCondLst>
                                        </p:cTn>
                                        <p:tgtEl>
                                          <p:spTgt spid="2063"/>
                                        </p:tgtEl>
                                        <p:attrNameLst>
                                          <p:attrName>style.visibility</p:attrName>
                                        </p:attrNameLst>
                                      </p:cBhvr>
                                      <p:to>
                                        <p:strVal val="visible"/>
                                      </p:to>
                                    </p:set>
                                  </p:childTnLst>
                                </p:cTn>
                              </p:par>
                            </p:childTnLst>
                          </p:cTn>
                        </p:par>
                        <p:par>
                          <p:cTn id="77" fill="hold" nodeType="afterGroup">
                            <p:stCondLst>
                              <p:cond delay="1500"/>
                            </p:stCondLst>
                            <p:childTnLst>
                              <p:par>
                                <p:cTn id="78" presetID="1" presetClass="entr" presetSubtype="0" fill="hold" grpId="0" nodeType="afterEffect">
                                  <p:stCondLst>
                                    <p:cond delay="0"/>
                                  </p:stCondLst>
                                  <p:childTnLst>
                                    <p:set>
                                      <p:cBhvr>
                                        <p:cTn id="79" dur="1" fill="hold">
                                          <p:stCondLst>
                                            <p:cond delay="499"/>
                                          </p:stCondLst>
                                        </p:cTn>
                                        <p:tgtEl>
                                          <p:spTgt spid="2064"/>
                                        </p:tgtEl>
                                        <p:attrNameLst>
                                          <p:attrName>style.visibility</p:attrName>
                                        </p:attrNameLst>
                                      </p:cBhvr>
                                      <p:to>
                                        <p:strVal val="visible"/>
                                      </p:to>
                                    </p:set>
                                  </p:childTnLst>
                                </p:cTn>
                              </p:par>
                            </p:childTnLst>
                          </p:cTn>
                        </p:par>
                        <p:par>
                          <p:cTn id="80" fill="hold" nodeType="afterGroup">
                            <p:stCondLst>
                              <p:cond delay="2000"/>
                            </p:stCondLst>
                            <p:childTnLst>
                              <p:par>
                                <p:cTn id="81" presetID="1" presetClass="entr" presetSubtype="0" fill="hold" grpId="0" nodeType="afterEffect">
                                  <p:stCondLst>
                                    <p:cond delay="0"/>
                                  </p:stCondLst>
                                  <p:childTnLst>
                                    <p:set>
                                      <p:cBhvr>
                                        <p:cTn id="82" dur="1" fill="hold">
                                          <p:stCondLst>
                                            <p:cond delay="499"/>
                                          </p:stCondLst>
                                        </p:cTn>
                                        <p:tgtEl>
                                          <p:spTgt spid="2077"/>
                                        </p:tgtEl>
                                        <p:attrNameLst>
                                          <p:attrName>style.visibility</p:attrName>
                                        </p:attrNameLst>
                                      </p:cBhvr>
                                      <p:to>
                                        <p:strVal val="visible"/>
                                      </p:to>
                                    </p:set>
                                  </p:childTnLst>
                                </p:cTn>
                              </p:par>
                            </p:childTnLst>
                          </p:cTn>
                        </p:par>
                        <p:par>
                          <p:cTn id="83" fill="hold" nodeType="afterGroup">
                            <p:stCondLst>
                              <p:cond delay="2500"/>
                            </p:stCondLst>
                            <p:childTnLst>
                              <p:par>
                                <p:cTn id="84" presetID="1" presetClass="entr" presetSubtype="0" fill="hold" grpId="0" nodeType="afterEffect">
                                  <p:stCondLst>
                                    <p:cond delay="0"/>
                                  </p:stCondLst>
                                  <p:childTnLst>
                                    <p:set>
                                      <p:cBhvr>
                                        <p:cTn id="85" dur="1" fill="hold">
                                          <p:stCondLst>
                                            <p:cond delay="499"/>
                                          </p:stCondLst>
                                        </p:cTn>
                                        <p:tgtEl>
                                          <p:spTgt spid="2078"/>
                                        </p:tgtEl>
                                        <p:attrNameLst>
                                          <p:attrName>style.visibility</p:attrName>
                                        </p:attrNameLst>
                                      </p:cBhvr>
                                      <p:to>
                                        <p:strVal val="visible"/>
                                      </p:to>
                                    </p:set>
                                  </p:childTnLst>
                                </p:cTn>
                              </p:par>
                            </p:childTnLst>
                          </p:cTn>
                        </p:par>
                        <p:par>
                          <p:cTn id="86" fill="hold" nodeType="afterGroup">
                            <p:stCondLst>
                              <p:cond delay="3000"/>
                            </p:stCondLst>
                            <p:childTnLst>
                              <p:par>
                                <p:cTn id="87" presetID="1" presetClass="entr" presetSubtype="0" fill="hold" grpId="0" nodeType="afterEffect">
                                  <p:stCondLst>
                                    <p:cond delay="0"/>
                                  </p:stCondLst>
                                  <p:childTnLst>
                                    <p:set>
                                      <p:cBhvr>
                                        <p:cTn id="88" dur="1" fill="hold">
                                          <p:stCondLst>
                                            <p:cond delay="499"/>
                                          </p:stCondLst>
                                        </p:cTn>
                                        <p:tgtEl>
                                          <p:spTgt spid="2079"/>
                                        </p:tgtEl>
                                        <p:attrNameLst>
                                          <p:attrName>style.visibility</p:attrName>
                                        </p:attrNameLst>
                                      </p:cBhvr>
                                      <p:to>
                                        <p:strVal val="visible"/>
                                      </p:to>
                                    </p:set>
                                  </p:childTnLst>
                                </p:cTn>
                              </p:par>
                            </p:childTnLst>
                          </p:cTn>
                        </p:par>
                        <p:par>
                          <p:cTn id="89" fill="hold" nodeType="afterGroup">
                            <p:stCondLst>
                              <p:cond delay="3500"/>
                            </p:stCondLst>
                            <p:childTnLst>
                              <p:par>
                                <p:cTn id="90" presetID="1" presetClass="entr" presetSubtype="0" fill="hold" grpId="0" nodeType="afterEffect">
                                  <p:stCondLst>
                                    <p:cond delay="0"/>
                                  </p:stCondLst>
                                  <p:childTnLst>
                                    <p:set>
                                      <p:cBhvr>
                                        <p:cTn id="91" dur="1" fill="hold">
                                          <p:stCondLst>
                                            <p:cond delay="499"/>
                                          </p:stCondLst>
                                        </p:cTn>
                                        <p:tgtEl>
                                          <p:spTgt spid="2080"/>
                                        </p:tgtEl>
                                        <p:attrNameLst>
                                          <p:attrName>style.visibility</p:attrName>
                                        </p:attrNameLst>
                                      </p:cBhvr>
                                      <p:to>
                                        <p:strVal val="visible"/>
                                      </p:to>
                                    </p:set>
                                  </p:childTnLst>
                                </p:cTn>
                              </p:par>
                              <p:par>
                                <p:cTn id="92" presetID="45" presetClass="entr" presetSubtype="0" fill="hold" grpId="0" nodeType="withEffect">
                                  <p:stCondLst>
                                    <p:cond delay="0"/>
                                  </p:stCondLst>
                                  <p:childTnLst>
                                    <p:set>
                                      <p:cBhvr>
                                        <p:cTn id="93" dur="1" fill="hold">
                                          <p:stCondLst>
                                            <p:cond delay="0"/>
                                          </p:stCondLst>
                                        </p:cTn>
                                        <p:tgtEl>
                                          <p:spTgt spid="2072"/>
                                        </p:tgtEl>
                                        <p:attrNameLst>
                                          <p:attrName>style.visibility</p:attrName>
                                        </p:attrNameLst>
                                      </p:cBhvr>
                                      <p:to>
                                        <p:strVal val="visible"/>
                                      </p:to>
                                    </p:set>
                                    <p:animEffect transition="in" filter="fade">
                                      <p:cBhvr>
                                        <p:cTn id="94" dur="2500"/>
                                        <p:tgtEl>
                                          <p:spTgt spid="2072"/>
                                        </p:tgtEl>
                                      </p:cBhvr>
                                    </p:animEffect>
                                    <p:anim calcmode="lin" valueType="num">
                                      <p:cBhvr>
                                        <p:cTn id="95" dur="2500" fill="hold"/>
                                        <p:tgtEl>
                                          <p:spTgt spid="2072"/>
                                        </p:tgtEl>
                                        <p:attrNameLst>
                                          <p:attrName>ppt_w</p:attrName>
                                        </p:attrNameLst>
                                      </p:cBhvr>
                                      <p:tavLst>
                                        <p:tav tm="0" fmla="#ppt_w*sin(2.5*pi*$)">
                                          <p:val>
                                            <p:fltVal val="0"/>
                                          </p:val>
                                        </p:tav>
                                        <p:tav tm="100000">
                                          <p:val>
                                            <p:fltVal val="1"/>
                                          </p:val>
                                        </p:tav>
                                      </p:tavLst>
                                    </p:anim>
                                    <p:anim calcmode="lin" valueType="num">
                                      <p:cBhvr>
                                        <p:cTn id="96" dur="2500" fill="hold"/>
                                        <p:tgtEl>
                                          <p:spTgt spid="2072"/>
                                        </p:tgtEl>
                                        <p:attrNameLst>
                                          <p:attrName>ppt_h</p:attrName>
                                        </p:attrNameLst>
                                      </p:cBhvr>
                                      <p:tavLst>
                                        <p:tav tm="0">
                                          <p:val>
                                            <p:strVal val="#ppt_h"/>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66"/>
                                        </p:tgtEl>
                                        <p:attrNameLst>
                                          <p:attrName>style.visibility</p:attrName>
                                        </p:attrNameLst>
                                      </p:cBhvr>
                                      <p:to>
                                        <p:strVal val="visible"/>
                                      </p:to>
                                    </p:set>
                                  </p:childTnLst>
                                </p:cTn>
                              </p:par>
                            </p:childTnLst>
                          </p:cTn>
                        </p:par>
                        <p:par>
                          <p:cTn id="101" fill="hold" nodeType="afterGroup">
                            <p:stCondLst>
                              <p:cond delay="0"/>
                            </p:stCondLst>
                            <p:childTnLst>
                              <p:par>
                                <p:cTn id="102" presetID="1" presetClass="entr" presetSubtype="0" fill="hold" grpId="0" nodeType="afterEffect">
                                  <p:stCondLst>
                                    <p:cond delay="0"/>
                                  </p:stCondLst>
                                  <p:childTnLst>
                                    <p:set>
                                      <p:cBhvr>
                                        <p:cTn id="103" dur="1" fill="hold">
                                          <p:stCondLst>
                                            <p:cond delay="499"/>
                                          </p:stCondLst>
                                        </p:cTn>
                                        <p:tgtEl>
                                          <p:spTgt spid="2067"/>
                                        </p:tgtEl>
                                        <p:attrNameLst>
                                          <p:attrName>style.visibility</p:attrName>
                                        </p:attrNameLst>
                                      </p:cBhvr>
                                      <p:to>
                                        <p:strVal val="visible"/>
                                      </p:to>
                                    </p:set>
                                  </p:childTnLst>
                                </p:cTn>
                              </p:par>
                            </p:childTnLst>
                          </p:cTn>
                        </p:par>
                        <p:par>
                          <p:cTn id="104" fill="hold" nodeType="afterGroup">
                            <p:stCondLst>
                              <p:cond delay="500"/>
                            </p:stCondLst>
                            <p:childTnLst>
                              <p:par>
                                <p:cTn id="105" presetID="1" presetClass="entr" presetSubtype="0" fill="hold" grpId="0" nodeType="afterEffect">
                                  <p:stCondLst>
                                    <p:cond delay="0"/>
                                  </p:stCondLst>
                                  <p:childTnLst>
                                    <p:set>
                                      <p:cBhvr>
                                        <p:cTn id="106" dur="1" fill="hold">
                                          <p:stCondLst>
                                            <p:cond delay="499"/>
                                          </p:stCondLst>
                                        </p:cTn>
                                        <p:tgtEl>
                                          <p:spTgt spid="2068"/>
                                        </p:tgtEl>
                                        <p:attrNameLst>
                                          <p:attrName>style.visibility</p:attrName>
                                        </p:attrNameLst>
                                      </p:cBhvr>
                                      <p:to>
                                        <p:strVal val="visible"/>
                                      </p:to>
                                    </p:set>
                                  </p:childTnLst>
                                </p:cTn>
                              </p:par>
                            </p:childTnLst>
                          </p:cTn>
                        </p:par>
                        <p:par>
                          <p:cTn id="107" fill="hold" nodeType="afterGroup">
                            <p:stCondLst>
                              <p:cond delay="1000"/>
                            </p:stCondLst>
                            <p:childTnLst>
                              <p:par>
                                <p:cTn id="108" presetID="1" presetClass="entr" presetSubtype="0" fill="hold" grpId="0" nodeType="afterEffect">
                                  <p:stCondLst>
                                    <p:cond delay="0"/>
                                  </p:stCondLst>
                                  <p:childTnLst>
                                    <p:set>
                                      <p:cBhvr>
                                        <p:cTn id="109" dur="1" fill="hold">
                                          <p:stCondLst>
                                            <p:cond delay="499"/>
                                          </p:stCondLst>
                                        </p:cTn>
                                        <p:tgtEl>
                                          <p:spTgt spid="2069"/>
                                        </p:tgtEl>
                                        <p:attrNameLst>
                                          <p:attrName>style.visibility</p:attrName>
                                        </p:attrNameLst>
                                      </p:cBhvr>
                                      <p:to>
                                        <p:strVal val="visible"/>
                                      </p:to>
                                    </p:set>
                                  </p:childTnLst>
                                </p:cTn>
                              </p:par>
                            </p:childTnLst>
                          </p:cTn>
                        </p:par>
                        <p:par>
                          <p:cTn id="110" fill="hold" nodeType="afterGroup">
                            <p:stCondLst>
                              <p:cond delay="1500"/>
                            </p:stCondLst>
                            <p:childTnLst>
                              <p:par>
                                <p:cTn id="111" presetID="1" presetClass="entr" presetSubtype="0" fill="hold" grpId="0" nodeType="afterEffect">
                                  <p:stCondLst>
                                    <p:cond delay="0"/>
                                  </p:stCondLst>
                                  <p:childTnLst>
                                    <p:set>
                                      <p:cBhvr>
                                        <p:cTn id="112" dur="1" fill="hold">
                                          <p:stCondLst>
                                            <p:cond delay="499"/>
                                          </p:stCondLst>
                                        </p:cTn>
                                        <p:tgtEl>
                                          <p:spTgt spid="2070"/>
                                        </p:tgtEl>
                                        <p:attrNameLst>
                                          <p:attrName>style.visibility</p:attrName>
                                        </p:attrNameLst>
                                      </p:cBhvr>
                                      <p:to>
                                        <p:strVal val="visible"/>
                                      </p:to>
                                    </p:set>
                                  </p:childTnLst>
                                </p:cTn>
                              </p:par>
                            </p:childTnLst>
                          </p:cTn>
                        </p:par>
                        <p:par>
                          <p:cTn id="113" fill="hold" nodeType="afterGroup">
                            <p:stCondLst>
                              <p:cond delay="2000"/>
                            </p:stCondLst>
                            <p:childTnLst>
                              <p:par>
                                <p:cTn id="114" presetID="1" presetClass="entr" presetSubtype="0" fill="hold" grpId="0" nodeType="afterEffect">
                                  <p:stCondLst>
                                    <p:cond delay="0"/>
                                  </p:stCondLst>
                                  <p:childTnLst>
                                    <p:set>
                                      <p:cBhvr>
                                        <p:cTn id="115" dur="1" fill="hold">
                                          <p:stCondLst>
                                            <p:cond delay="499"/>
                                          </p:stCondLst>
                                        </p:cTn>
                                        <p:tgtEl>
                                          <p:spTgt spid="2096"/>
                                        </p:tgtEl>
                                        <p:attrNameLst>
                                          <p:attrName>style.visibility</p:attrName>
                                        </p:attrNameLst>
                                      </p:cBhvr>
                                      <p:to>
                                        <p:strVal val="visible"/>
                                      </p:to>
                                    </p:set>
                                  </p:childTnLst>
                                </p:cTn>
                              </p:par>
                            </p:childTnLst>
                          </p:cTn>
                        </p:par>
                        <p:par>
                          <p:cTn id="116" fill="hold" nodeType="afterGroup">
                            <p:stCondLst>
                              <p:cond delay="2500"/>
                            </p:stCondLst>
                            <p:childTnLst>
                              <p:par>
                                <p:cTn id="117" presetID="1" presetClass="entr" presetSubtype="0" fill="hold" grpId="0" nodeType="afterEffect">
                                  <p:stCondLst>
                                    <p:cond delay="0"/>
                                  </p:stCondLst>
                                  <p:childTnLst>
                                    <p:set>
                                      <p:cBhvr>
                                        <p:cTn id="118" dur="1" fill="hold">
                                          <p:stCondLst>
                                            <p:cond delay="499"/>
                                          </p:stCondLst>
                                        </p:cTn>
                                        <p:tgtEl>
                                          <p:spTgt spid="2095"/>
                                        </p:tgtEl>
                                        <p:attrNameLst>
                                          <p:attrName>style.visibility</p:attrName>
                                        </p:attrNameLst>
                                      </p:cBhvr>
                                      <p:to>
                                        <p:strVal val="visible"/>
                                      </p:to>
                                    </p:set>
                                  </p:childTnLst>
                                </p:cTn>
                              </p:par>
                            </p:childTnLst>
                          </p:cTn>
                        </p:par>
                        <p:par>
                          <p:cTn id="119" fill="hold" nodeType="afterGroup">
                            <p:stCondLst>
                              <p:cond delay="3000"/>
                            </p:stCondLst>
                            <p:childTnLst>
                              <p:par>
                                <p:cTn id="120" presetID="1" presetClass="entr" presetSubtype="0" fill="hold" grpId="0" nodeType="afterEffect">
                                  <p:stCondLst>
                                    <p:cond delay="0"/>
                                  </p:stCondLst>
                                  <p:childTnLst>
                                    <p:set>
                                      <p:cBhvr>
                                        <p:cTn id="121" dur="1" fill="hold">
                                          <p:stCondLst>
                                            <p:cond delay="499"/>
                                          </p:stCondLst>
                                        </p:cTn>
                                        <p:tgtEl>
                                          <p:spTgt spid="2094"/>
                                        </p:tgtEl>
                                        <p:attrNameLst>
                                          <p:attrName>style.visibility</p:attrName>
                                        </p:attrNameLst>
                                      </p:cBhvr>
                                      <p:to>
                                        <p:strVal val="visible"/>
                                      </p:to>
                                    </p:set>
                                  </p:childTnLst>
                                </p:cTn>
                              </p:par>
                            </p:childTnLst>
                          </p:cTn>
                        </p:par>
                        <p:par>
                          <p:cTn id="122" fill="hold" nodeType="afterGroup">
                            <p:stCondLst>
                              <p:cond delay="3500"/>
                            </p:stCondLst>
                            <p:childTnLst>
                              <p:par>
                                <p:cTn id="123" presetID="1" presetClass="entr" presetSubtype="0" fill="hold" grpId="0" nodeType="afterEffect">
                                  <p:stCondLst>
                                    <p:cond delay="0"/>
                                  </p:stCondLst>
                                  <p:childTnLst>
                                    <p:set>
                                      <p:cBhvr>
                                        <p:cTn id="124" dur="1" fill="hold">
                                          <p:stCondLst>
                                            <p:cond delay="499"/>
                                          </p:stCondLst>
                                        </p:cTn>
                                        <p:tgtEl>
                                          <p:spTgt spid="2093"/>
                                        </p:tgtEl>
                                        <p:attrNameLst>
                                          <p:attrName>style.visibility</p:attrName>
                                        </p:attrNameLst>
                                      </p:cBhvr>
                                      <p:to>
                                        <p:strVal val="visible"/>
                                      </p:to>
                                    </p:set>
                                  </p:childTnLst>
                                </p:cTn>
                              </p:par>
                              <p:par>
                                <p:cTn id="125" presetID="45" presetClass="entr" presetSubtype="0" fill="hold" grpId="0" nodeType="withEffect">
                                  <p:stCondLst>
                                    <p:cond delay="0"/>
                                  </p:stCondLst>
                                  <p:childTnLst>
                                    <p:set>
                                      <p:cBhvr>
                                        <p:cTn id="126" dur="1" fill="hold">
                                          <p:stCondLst>
                                            <p:cond delay="0"/>
                                          </p:stCondLst>
                                        </p:cTn>
                                        <p:tgtEl>
                                          <p:spTgt spid="2073"/>
                                        </p:tgtEl>
                                        <p:attrNameLst>
                                          <p:attrName>style.visibility</p:attrName>
                                        </p:attrNameLst>
                                      </p:cBhvr>
                                      <p:to>
                                        <p:strVal val="visible"/>
                                      </p:to>
                                    </p:set>
                                    <p:animEffect transition="in" filter="fade">
                                      <p:cBhvr>
                                        <p:cTn id="127" dur="2500"/>
                                        <p:tgtEl>
                                          <p:spTgt spid="2073"/>
                                        </p:tgtEl>
                                      </p:cBhvr>
                                    </p:animEffect>
                                    <p:anim calcmode="lin" valueType="num">
                                      <p:cBhvr>
                                        <p:cTn id="128" dur="2500" fill="hold"/>
                                        <p:tgtEl>
                                          <p:spTgt spid="2073"/>
                                        </p:tgtEl>
                                        <p:attrNameLst>
                                          <p:attrName>ppt_w</p:attrName>
                                        </p:attrNameLst>
                                      </p:cBhvr>
                                      <p:tavLst>
                                        <p:tav tm="0" fmla="#ppt_w*sin(2.5*pi*$)">
                                          <p:val>
                                            <p:fltVal val="0"/>
                                          </p:val>
                                        </p:tav>
                                        <p:tav tm="100000">
                                          <p:val>
                                            <p:fltVal val="1"/>
                                          </p:val>
                                        </p:tav>
                                      </p:tavLst>
                                    </p:anim>
                                    <p:anim calcmode="lin" valueType="num">
                                      <p:cBhvr>
                                        <p:cTn id="129" dur="2500" fill="hold"/>
                                        <p:tgtEl>
                                          <p:spTgt spid="2073"/>
                                        </p:tgtEl>
                                        <p:attrNameLst>
                                          <p:attrName>ppt_h</p:attrName>
                                        </p:attrNameLst>
                                      </p:cBhvr>
                                      <p:tavLst>
                                        <p:tav tm="0">
                                          <p:val>
                                            <p:strVal val="#ppt_h"/>
                                          </p:val>
                                        </p:tav>
                                        <p:tav tm="100000">
                                          <p:val>
                                            <p:strVal val="#ppt_h"/>
                                          </p:val>
                                        </p:tav>
                                      </p:tavLst>
                                    </p:anim>
                                  </p:childTnLst>
                                </p:cTn>
                              </p:par>
                            </p:childTnLst>
                          </p:cTn>
                        </p:par>
                        <p:par>
                          <p:cTn id="130" fill="hold" nodeType="afterGroup">
                            <p:stCondLst>
                              <p:cond delay="6000"/>
                            </p:stCondLst>
                            <p:childTnLst>
                              <p:par>
                                <p:cTn id="131" presetID="45" presetClass="entr" presetSubtype="0" fill="hold" grpId="0" nodeType="afterEffect" nodePh="1">
                                  <p:stCondLst>
                                    <p:cond delay="0"/>
                                  </p:stCondLst>
                                  <p:endCondLst>
                                    <p:cond evt="begin" delay="0">
                                      <p:tn val="131"/>
                                    </p:cond>
                                  </p:end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2500"/>
                                        <p:tgtEl>
                                          <p:spTgt spid="59"/>
                                        </p:tgtEl>
                                      </p:cBhvr>
                                    </p:animEffect>
                                    <p:anim calcmode="lin" valueType="num">
                                      <p:cBhvr>
                                        <p:cTn id="134" dur="2500" fill="hold"/>
                                        <p:tgtEl>
                                          <p:spTgt spid="59"/>
                                        </p:tgtEl>
                                        <p:attrNameLst>
                                          <p:attrName>ppt_w</p:attrName>
                                        </p:attrNameLst>
                                      </p:cBhvr>
                                      <p:tavLst>
                                        <p:tav tm="0" fmla="#ppt_w*sin(2.5*pi*$)">
                                          <p:val>
                                            <p:fltVal val="0"/>
                                          </p:val>
                                        </p:tav>
                                        <p:tav tm="100000">
                                          <p:val>
                                            <p:fltVal val="1"/>
                                          </p:val>
                                        </p:tav>
                                      </p:tavLst>
                                    </p:anim>
                                    <p:anim calcmode="lin" valueType="num">
                                      <p:cBhvr>
                                        <p:cTn id="135" dur="25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P spid="2061" grpId="0" animBg="1"/>
      <p:bldP spid="2062" grpId="0" animBg="1"/>
      <p:bldP spid="2063" grpId="0" animBg="1"/>
      <p:bldP spid="2064" grpId="0" animBg="1"/>
      <p:bldP spid="2066" grpId="0" animBg="1"/>
      <p:bldP spid="2067" grpId="0" animBg="1"/>
      <p:bldP spid="2068" grpId="0" animBg="1"/>
      <p:bldP spid="2069" grpId="0" animBg="1"/>
      <p:bldP spid="2070" grpId="0" animBg="1"/>
      <p:bldP spid="2072" grpId="0"/>
      <p:bldP spid="2073" grpId="0"/>
      <p:bldP spid="2074" grpId="0"/>
      <p:bldP spid="2077" grpId="0"/>
      <p:bldP spid="2078" grpId="0"/>
      <p:bldP spid="2079" grpId="0"/>
      <p:bldP spid="2080" grpId="0"/>
      <p:bldP spid="2081" grpId="0"/>
      <p:bldP spid="2082" grpId="0"/>
      <p:bldP spid="2083" grpId="0"/>
      <p:bldP spid="2084" grpId="0"/>
      <p:bldP spid="2089" grpId="0"/>
      <p:bldP spid="2090" grpId="0"/>
      <p:bldP spid="2091" grpId="0"/>
      <p:bldP spid="2092" grpId="0"/>
      <p:bldP spid="2093" grpId="0"/>
      <p:bldP spid="2094" grpId="0"/>
      <p:bldP spid="2095" grpId="0"/>
      <p:bldP spid="2096" grpId="0"/>
      <p:bldP spid="54" grpId="0" animBg="1"/>
      <p:bldP spid="55" grpId="0" animBg="1"/>
      <p:bldP spid="56" grpId="0" animBg="1"/>
      <p:bldP spid="57" grpId="0" animBg="1"/>
      <p:bldP spid="58" grpId="0" animBg="1"/>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229600" cy="1714500"/>
          </a:xfrm>
        </p:spPr>
        <p:txBody>
          <a:bodyPr/>
          <a:lstStyle/>
          <a:p>
            <a:pPr eaLnBrk="1" hangingPunct="1"/>
            <a:r>
              <a:rPr lang="en-GB" altLang="en-US" b="1" smtClean="0">
                <a:latin typeface="Arial" charset="0"/>
                <a:cs typeface="Arial" charset="0"/>
              </a:rPr>
              <a:t>Delivering public health improvement using the  evidence  </a:t>
            </a:r>
          </a:p>
        </p:txBody>
      </p:sp>
      <p:sp>
        <p:nvSpPr>
          <p:cNvPr id="49155" name="Content Placeholder 2"/>
          <p:cNvSpPr>
            <a:spLocks noGrp="1"/>
          </p:cNvSpPr>
          <p:nvPr>
            <p:ph idx="1"/>
          </p:nvPr>
        </p:nvSpPr>
        <p:spPr/>
        <p:txBody>
          <a:bodyPr/>
          <a:lstStyle/>
          <a:p>
            <a:pPr eaLnBrk="1" hangingPunct="1"/>
            <a:endParaRPr lang="en-GB" altLang="en-US" sz="1400" smtClean="0">
              <a:latin typeface="Arial" charset="0"/>
              <a:cs typeface="Arial" charset="0"/>
            </a:endParaRPr>
          </a:p>
        </p:txBody>
      </p:sp>
    </p:spTree>
    <p:extLst>
      <p:ext uri="{BB962C8B-B14F-4D97-AF65-F5344CB8AC3E}">
        <p14:creationId xmlns:p14="http://schemas.microsoft.com/office/powerpoint/2010/main" val="314585551"/>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977900" y="920750"/>
            <a:ext cx="6445250" cy="619125"/>
          </a:xfrm>
        </p:spPr>
        <p:txBody>
          <a:bodyPr/>
          <a:lstStyle/>
          <a:p>
            <a:pPr eaLnBrk="1" hangingPunct="1">
              <a:defRPr/>
            </a:pPr>
            <a:r>
              <a:rPr lang="en-GB" sz="4000" b="1" dirty="0" smtClean="0">
                <a:solidFill>
                  <a:schemeClr val="accent2">
                    <a:lumMod val="75000"/>
                  </a:schemeClr>
                </a:solidFill>
              </a:rPr>
              <a:t>NICE</a:t>
            </a:r>
            <a:r>
              <a:rPr lang="en-GB" sz="4000" b="1" i="1" dirty="0" smtClean="0">
                <a:solidFill>
                  <a:srgbClr val="3333CC"/>
                </a:solidFill>
              </a:rPr>
              <a:t/>
            </a:r>
            <a:br>
              <a:rPr lang="en-GB" sz="4000" b="1" i="1" dirty="0" smtClean="0">
                <a:solidFill>
                  <a:srgbClr val="3333CC"/>
                </a:solidFill>
              </a:rPr>
            </a:br>
            <a:endParaRPr lang="en-GB" sz="4000" b="1" i="1" dirty="0" smtClean="0">
              <a:solidFill>
                <a:srgbClr val="3333CC"/>
              </a:solidFill>
            </a:endParaRPr>
          </a:p>
        </p:txBody>
      </p:sp>
      <p:sp>
        <p:nvSpPr>
          <p:cNvPr id="50179" name="Rectangle 3"/>
          <p:cNvSpPr>
            <a:spLocks noGrp="1" noChangeArrowheads="1"/>
          </p:cNvSpPr>
          <p:nvPr>
            <p:ph type="body" idx="1"/>
          </p:nvPr>
        </p:nvSpPr>
        <p:spPr>
          <a:xfrm>
            <a:off x="828675" y="1773238"/>
            <a:ext cx="5221288" cy="3544887"/>
          </a:xfrm>
          <a:noFill/>
        </p:spPr>
        <p:txBody>
          <a:bodyPr/>
          <a:lstStyle/>
          <a:p>
            <a:pPr marL="0" indent="0" eaLnBrk="1" hangingPunct="1">
              <a:buFontTx/>
              <a:buNone/>
              <a:tabLst>
                <a:tab pos="1238250" algn="l"/>
              </a:tabLst>
            </a:pPr>
            <a:r>
              <a:rPr lang="en-GB" altLang="en-US" sz="2400" smtClean="0">
                <a:latin typeface="Arial" charset="0"/>
                <a:ea typeface="ＭＳ Ｐゴシック" pitchFamily="34" charset="-128"/>
                <a:cs typeface="Arial" charset="0"/>
              </a:rPr>
              <a:t>The National Institute for Health and Care Excellence (NICE) is the independent organisation in the UK responsible for providing evidence based national guidance to Local Authorities, the NHS and the wider public health community on the </a:t>
            </a:r>
            <a:r>
              <a:rPr lang="en-GB" altLang="en-US" sz="2400" b="1" smtClean="0">
                <a:latin typeface="Arial" charset="0"/>
                <a:ea typeface="ＭＳ Ｐゴシック" pitchFamily="34" charset="-128"/>
                <a:cs typeface="Arial" charset="0"/>
              </a:rPr>
              <a:t>promotion of good health and the prevention</a:t>
            </a:r>
            <a:r>
              <a:rPr lang="en-GB" altLang="en-US" sz="2400" smtClean="0">
                <a:latin typeface="Arial" charset="0"/>
                <a:ea typeface="ＭＳ Ｐゴシック" pitchFamily="34" charset="-128"/>
                <a:cs typeface="Arial" charset="0"/>
              </a:rPr>
              <a:t> and treatment of ill health</a:t>
            </a:r>
            <a:r>
              <a:rPr lang="en-GB" altLang="en-US" smtClean="0">
                <a:latin typeface="Arial" charset="0"/>
                <a:ea typeface="ＭＳ Ｐゴシック" pitchFamily="34" charset="-128"/>
                <a:cs typeface="Arial" charset="0"/>
              </a:rPr>
              <a:t>.</a:t>
            </a:r>
            <a:r>
              <a:rPr lang="en-GB" altLang="en-US" sz="2000" smtClean="0">
                <a:latin typeface="Arial" charset="0"/>
                <a:ea typeface="ＭＳ Ｐゴシック" pitchFamily="34" charset="-128"/>
                <a:cs typeface="Arial" charset="0"/>
              </a:rPr>
              <a:t> </a:t>
            </a:r>
          </a:p>
        </p:txBody>
      </p:sp>
      <p:pic>
        <p:nvPicPr>
          <p:cNvPr id="50180" name="Picture 5" descr="Leve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3922713"/>
            <a:ext cx="1889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L:\Centre\MK Photos\Admiralty 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1371600"/>
            <a:ext cx="18891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6845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b="1" smtClean="0">
                <a:latin typeface="Arial" charset="0"/>
                <a:cs typeface="Arial" charset="0"/>
              </a:rPr>
              <a:t>The legacy of Archie Cochrane</a:t>
            </a:r>
          </a:p>
        </p:txBody>
      </p:sp>
      <p:sp>
        <p:nvSpPr>
          <p:cNvPr id="54275" name="Content Placeholder 2"/>
          <p:cNvSpPr>
            <a:spLocks noGrp="1"/>
          </p:cNvSpPr>
          <p:nvPr>
            <p:ph idx="1"/>
          </p:nvPr>
        </p:nvSpPr>
        <p:spPr/>
        <p:txBody>
          <a:bodyPr/>
          <a:lstStyle/>
          <a:p>
            <a:pPr marL="0" indent="0">
              <a:buFont typeface="Arial" charset="0"/>
              <a:buNone/>
            </a:pPr>
            <a:endParaRPr lang="en-GB" altLang="en-US" b="1" i="1" smtClean="0">
              <a:latin typeface="Arial" charset="0"/>
              <a:ea typeface="ＭＳ Ｐゴシック" pitchFamily="34" charset="-128"/>
              <a:cs typeface="Arial" charset="0"/>
            </a:endParaRPr>
          </a:p>
          <a:p>
            <a:pPr marL="0" indent="0">
              <a:buFont typeface="Arial" charset="0"/>
              <a:buNone/>
            </a:pPr>
            <a:endParaRPr lang="en-GB" altLang="en-US" b="1" i="1" smtClean="0">
              <a:latin typeface="Arial" charset="0"/>
              <a:ea typeface="ＭＳ Ｐゴシック" pitchFamily="34" charset="-128"/>
              <a:cs typeface="Arial" charset="0"/>
            </a:endParaRPr>
          </a:p>
          <a:p>
            <a:pPr marL="0" indent="0">
              <a:buFont typeface="Arial" charset="0"/>
              <a:buNone/>
            </a:pPr>
            <a:r>
              <a:rPr lang="en-GB" altLang="en-US" b="1" i="1" smtClean="0">
                <a:latin typeface="Arial" charset="0"/>
                <a:ea typeface="ＭＳ Ｐゴシック" pitchFamily="34" charset="-128"/>
                <a:cs typeface="Arial" charset="0"/>
              </a:rPr>
              <a:t>Effectiveness and Efficiency </a:t>
            </a:r>
            <a:r>
              <a:rPr lang="en-GB" altLang="en-US" b="1" smtClean="0">
                <a:latin typeface="Arial" charset="0"/>
                <a:ea typeface="ＭＳ Ｐゴシック" pitchFamily="34" charset="-128"/>
                <a:cs typeface="Arial" charset="0"/>
              </a:rPr>
              <a:t>(1972)</a:t>
            </a:r>
            <a:endParaRPr lang="en-GB" altLang="en-US" smtClean="0">
              <a:latin typeface="Arial" charset="0"/>
              <a:cs typeface="Arial" charset="0"/>
            </a:endParaRPr>
          </a:p>
        </p:txBody>
      </p:sp>
    </p:spTree>
    <p:extLst>
      <p:ext uri="{BB962C8B-B14F-4D97-AF65-F5344CB8AC3E}">
        <p14:creationId xmlns:p14="http://schemas.microsoft.com/office/powerpoint/2010/main" val="295298840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GB" altLang="en-US" b="1" smtClean="0">
              <a:latin typeface="Arial" charset="0"/>
              <a:ea typeface="ＭＳ Ｐゴシック" pitchFamily="34" charset="-128"/>
              <a:cs typeface="Arial" charset="0"/>
            </a:endParaRPr>
          </a:p>
        </p:txBody>
      </p:sp>
      <p:sp>
        <p:nvSpPr>
          <p:cNvPr id="62467" name="Content Placeholder 2"/>
          <p:cNvSpPr>
            <a:spLocks noGrp="1"/>
          </p:cNvSpPr>
          <p:nvPr>
            <p:ph idx="1"/>
          </p:nvPr>
        </p:nvSpPr>
        <p:spPr>
          <a:xfrm>
            <a:off x="708025" y="1600200"/>
            <a:ext cx="7902575" cy="4186238"/>
          </a:xfrm>
        </p:spPr>
        <p:txBody>
          <a:bodyPr/>
          <a:lstStyle/>
          <a:p>
            <a:r>
              <a:rPr lang="en-GB" altLang="en-US" sz="2000" smtClean="0">
                <a:latin typeface="Arial" charset="0"/>
                <a:ea typeface="ＭＳ Ｐゴシック" pitchFamily="34" charset="-128"/>
                <a:cs typeface="Arial" charset="0"/>
              </a:rPr>
              <a:t>Do we know whether intervention x for public health problem y is effective? </a:t>
            </a:r>
          </a:p>
          <a:p>
            <a:r>
              <a:rPr lang="en-GB" altLang="en-US" sz="2000" smtClean="0">
                <a:latin typeface="Arial" charset="0"/>
                <a:ea typeface="ＭＳ Ｐゴシック" pitchFamily="34" charset="-128"/>
                <a:cs typeface="Arial" charset="0"/>
              </a:rPr>
              <a:t>How do we know it is effective? </a:t>
            </a:r>
          </a:p>
          <a:p>
            <a:r>
              <a:rPr lang="en-GB" altLang="en-US" sz="2000" smtClean="0">
                <a:latin typeface="Arial" charset="0"/>
                <a:ea typeface="ＭＳ Ｐゴシック" pitchFamily="34" charset="-128"/>
                <a:cs typeface="Arial" charset="0"/>
              </a:rPr>
              <a:t>How do we know whether it is more or less effective than intervention z? </a:t>
            </a:r>
          </a:p>
          <a:p>
            <a:r>
              <a:rPr lang="en-GB" altLang="en-US" sz="2000" smtClean="0">
                <a:latin typeface="Arial" charset="0"/>
                <a:ea typeface="ＭＳ Ｐゴシック" pitchFamily="34" charset="-128"/>
                <a:cs typeface="Arial" charset="0"/>
              </a:rPr>
              <a:t>On what basis do we make that judgement of effectiveness? </a:t>
            </a:r>
          </a:p>
          <a:p>
            <a:r>
              <a:rPr lang="en-GB" altLang="en-US" sz="2000" smtClean="0">
                <a:latin typeface="Arial" charset="0"/>
                <a:ea typeface="ＭＳ Ｐゴシック" pitchFamily="34" charset="-128"/>
                <a:cs typeface="Arial" charset="0"/>
              </a:rPr>
              <a:t>Do we know what it costs? And is it cost effective? </a:t>
            </a:r>
          </a:p>
          <a:p>
            <a:r>
              <a:rPr lang="en-GB" altLang="en-US" sz="2000" smtClean="0">
                <a:latin typeface="Arial" charset="0"/>
                <a:ea typeface="ＭＳ Ｐゴシック" pitchFamily="34" charset="-128"/>
                <a:cs typeface="Arial" charset="0"/>
              </a:rPr>
              <a:t>If it is not cost effective, why is it still being used? </a:t>
            </a:r>
          </a:p>
          <a:p>
            <a:r>
              <a:rPr lang="en-GB" altLang="en-US" sz="2000" smtClean="0">
                <a:latin typeface="Arial" charset="0"/>
                <a:ea typeface="ＭＳ Ｐゴシック" pitchFamily="34" charset="-128"/>
                <a:cs typeface="Arial" charset="0"/>
              </a:rPr>
              <a:t>What are the dangers posed to the public of interventions and actions about which we are scientifically uncertain?</a:t>
            </a:r>
          </a:p>
          <a:p>
            <a:r>
              <a:rPr lang="en-GB" altLang="en-US" sz="2000" smtClean="0">
                <a:latin typeface="Arial" charset="0"/>
                <a:ea typeface="ＭＳ Ｐゴシック" pitchFamily="34" charset="-128"/>
                <a:cs typeface="Arial" charset="0"/>
              </a:rPr>
              <a:t>Are the interventions dangerous? Why are we using potentially dangerous or worthless interventions?</a:t>
            </a:r>
          </a:p>
          <a:p>
            <a:endParaRPr lang="en-GB" altLang="en-US" sz="200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31270249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sz="3200" b="1" smtClean="0">
                <a:latin typeface="Arial" charset="0"/>
                <a:cs typeface="Arial" charset="0"/>
              </a:rPr>
              <a:t>The implementation gap</a:t>
            </a:r>
          </a:p>
        </p:txBody>
      </p:sp>
      <p:sp>
        <p:nvSpPr>
          <p:cNvPr id="65539" name="Content Placeholder 2"/>
          <p:cNvSpPr>
            <a:spLocks noGrp="1"/>
          </p:cNvSpPr>
          <p:nvPr>
            <p:ph idx="1"/>
          </p:nvPr>
        </p:nvSpPr>
        <p:spPr/>
        <p:txBody>
          <a:bodyPr/>
          <a:lstStyle/>
          <a:p>
            <a:endParaRPr lang="en-GB" altLang="en-US" smtClean="0">
              <a:latin typeface="Arial" charset="0"/>
              <a:cs typeface="Arial" charset="0"/>
            </a:endParaRPr>
          </a:p>
        </p:txBody>
      </p:sp>
    </p:spTree>
    <p:extLst>
      <p:ext uri="{BB962C8B-B14F-4D97-AF65-F5344CB8AC3E}">
        <p14:creationId xmlns:p14="http://schemas.microsoft.com/office/powerpoint/2010/main" val="78154218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GB" altLang="en-US" smtClean="0">
              <a:latin typeface="Arial" charset="0"/>
              <a:cs typeface="Arial" charset="0"/>
            </a:endParaRPr>
          </a:p>
        </p:txBody>
      </p:sp>
      <p:sp>
        <p:nvSpPr>
          <p:cNvPr id="66563" name="Content Placeholder 2"/>
          <p:cNvSpPr>
            <a:spLocks noGrp="1"/>
          </p:cNvSpPr>
          <p:nvPr>
            <p:ph idx="1"/>
          </p:nvPr>
        </p:nvSpPr>
        <p:spPr/>
        <p:txBody>
          <a:bodyPr/>
          <a:lstStyle/>
          <a:p>
            <a:r>
              <a:rPr lang="en-GB" altLang="en-US" sz="2400" smtClean="0">
                <a:latin typeface="Arial" charset="0"/>
                <a:cs typeface="Arial" charset="0"/>
              </a:rPr>
              <a:t>There is an extensive evidence base about what works and about what is cost effective.</a:t>
            </a:r>
          </a:p>
          <a:p>
            <a:endParaRPr lang="en-GB" altLang="en-US" sz="2400" smtClean="0">
              <a:latin typeface="Arial" charset="0"/>
              <a:cs typeface="Arial" charset="0"/>
            </a:endParaRPr>
          </a:p>
          <a:p>
            <a:r>
              <a:rPr lang="en-GB" altLang="en-US" sz="2400" smtClean="0">
                <a:latin typeface="Arial" charset="0"/>
                <a:cs typeface="Arial" charset="0"/>
              </a:rPr>
              <a:t>The failure of the last two decades has been not to implement that which is known in favour of doing gimmicks, bright ideas, common sense, rolling out pilots, vision statements, etc. etc.</a:t>
            </a:r>
          </a:p>
          <a:p>
            <a:endParaRPr lang="en-GB" altLang="en-US" smtClean="0">
              <a:latin typeface="Arial" charset="0"/>
              <a:cs typeface="Arial" charset="0"/>
            </a:endParaRPr>
          </a:p>
        </p:txBody>
      </p:sp>
    </p:spTree>
    <p:extLst>
      <p:ext uri="{BB962C8B-B14F-4D97-AF65-F5344CB8AC3E}">
        <p14:creationId xmlns:p14="http://schemas.microsoft.com/office/powerpoint/2010/main" val="1702997676"/>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b="1" smtClean="0">
                <a:latin typeface="Arial" charset="0"/>
                <a:cs typeface="Arial" charset="0"/>
              </a:rPr>
              <a:t>Some evidence to policy successes</a:t>
            </a:r>
          </a:p>
        </p:txBody>
      </p:sp>
      <p:sp>
        <p:nvSpPr>
          <p:cNvPr id="67587" name="Content Placeholder 2"/>
          <p:cNvSpPr>
            <a:spLocks noGrp="1"/>
          </p:cNvSpPr>
          <p:nvPr>
            <p:ph idx="1"/>
          </p:nvPr>
        </p:nvSpPr>
        <p:spPr>
          <a:xfrm>
            <a:off x="708025" y="1600200"/>
            <a:ext cx="7902575" cy="1698625"/>
          </a:xfrm>
        </p:spPr>
        <p:txBody>
          <a:bodyPr/>
          <a:lstStyle/>
          <a:p>
            <a:endParaRPr lang="en-GB" altLang="en-US" dirty="0" smtClean="0">
              <a:latin typeface="Arial" charset="0"/>
              <a:cs typeface="Arial" charset="0"/>
            </a:endParaRPr>
          </a:p>
          <a:p>
            <a:r>
              <a:rPr lang="en-GB" altLang="en-US" sz="2400" dirty="0" smtClean="0">
                <a:latin typeface="Arial" charset="0"/>
                <a:cs typeface="Arial" charset="0"/>
              </a:rPr>
              <a:t>The breathalyser and drink driving legislation</a:t>
            </a:r>
          </a:p>
          <a:p>
            <a:r>
              <a:rPr lang="en-GB" altLang="en-US" sz="2400" dirty="0" smtClean="0">
                <a:latin typeface="Arial" charset="0"/>
                <a:cs typeface="Arial" charset="0"/>
              </a:rPr>
              <a:t>Seat belt legislation</a:t>
            </a:r>
          </a:p>
          <a:p>
            <a:r>
              <a:rPr lang="en-GB" altLang="en-US" sz="2400" dirty="0" smtClean="0">
                <a:latin typeface="Arial" charset="0"/>
                <a:cs typeface="Arial" charset="0"/>
              </a:rPr>
              <a:t>The smoking ban</a:t>
            </a:r>
          </a:p>
          <a:p>
            <a:r>
              <a:rPr lang="en-GB" altLang="en-US" sz="2400" dirty="0" smtClean="0">
                <a:latin typeface="Arial" charset="0"/>
                <a:cs typeface="Arial" charset="0"/>
              </a:rPr>
              <a:t>The response to HIV AIDs</a:t>
            </a:r>
          </a:p>
        </p:txBody>
      </p:sp>
    </p:spTree>
    <p:extLst>
      <p:ext uri="{BB962C8B-B14F-4D97-AF65-F5344CB8AC3E}">
        <p14:creationId xmlns:p14="http://schemas.microsoft.com/office/powerpoint/2010/main" val="21024876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3200" b="1" smtClean="0">
                <a:latin typeface="Arial" charset="0"/>
                <a:cs typeface="Arial" charset="0"/>
              </a:rPr>
              <a:t>The difference between population health and individual health</a:t>
            </a:r>
          </a:p>
        </p:txBody>
      </p:sp>
      <p:sp>
        <p:nvSpPr>
          <p:cNvPr id="9219" name="Content Placeholder 2"/>
          <p:cNvSpPr>
            <a:spLocks noGrp="1"/>
          </p:cNvSpPr>
          <p:nvPr>
            <p:ph idx="1"/>
          </p:nvPr>
        </p:nvSpPr>
        <p:spPr>
          <a:xfrm>
            <a:off x="752475" y="1633538"/>
            <a:ext cx="7902575" cy="5170487"/>
          </a:xfrm>
        </p:spPr>
        <p:txBody>
          <a:bodyPr/>
          <a:lstStyle/>
          <a:p>
            <a:endParaRPr lang="en-GB" altLang="en-US" smtClean="0">
              <a:latin typeface="Arial" charset="0"/>
              <a:cs typeface="Arial" charset="0"/>
            </a:endParaRPr>
          </a:p>
          <a:p>
            <a:endParaRPr lang="en-GB" altLang="en-US" smtClean="0">
              <a:latin typeface="Arial" charset="0"/>
              <a:cs typeface="Arial" charset="0"/>
            </a:endParaRPr>
          </a:p>
          <a:p>
            <a:r>
              <a:rPr lang="en-GB" altLang="en-US" sz="2400" smtClean="0">
                <a:latin typeface="Arial" charset="0"/>
                <a:cs typeface="Arial" charset="0"/>
              </a:rPr>
              <a:t>Why is Mr Smith sick?</a:t>
            </a:r>
          </a:p>
          <a:p>
            <a:endParaRPr lang="en-GB" altLang="en-US" sz="2400" smtClean="0">
              <a:latin typeface="Arial" charset="0"/>
              <a:cs typeface="Arial" charset="0"/>
            </a:endParaRPr>
          </a:p>
          <a:p>
            <a:r>
              <a:rPr lang="en-GB" altLang="en-US" sz="2400" smtClean="0">
                <a:latin typeface="Arial" charset="0"/>
                <a:cs typeface="Arial" charset="0"/>
              </a:rPr>
              <a:t>Why is the health of the population of the West of Scotland worse than everywhere else in the UK?</a:t>
            </a:r>
          </a:p>
          <a:p>
            <a:endParaRPr lang="en-GB" altLang="en-US" sz="2400" smtClean="0">
              <a:latin typeface="Arial" charset="0"/>
              <a:cs typeface="Arial" charset="0"/>
            </a:endParaRPr>
          </a:p>
          <a:p>
            <a:endParaRPr lang="en-GB" altLang="en-US" sz="2400" smtClean="0">
              <a:latin typeface="Arial" charset="0"/>
              <a:cs typeface="Arial" charset="0"/>
            </a:endParaRPr>
          </a:p>
          <a:p>
            <a:r>
              <a:rPr lang="en-GB" altLang="en-US" sz="2400" smtClean="0">
                <a:solidFill>
                  <a:srgbClr val="FF0000"/>
                </a:solidFill>
                <a:latin typeface="Arial" charset="0"/>
                <a:cs typeface="Arial" charset="0"/>
              </a:rPr>
              <a:t>We need two different explanations!!</a:t>
            </a:r>
          </a:p>
          <a:p>
            <a:endParaRPr lang="en-GB" altLang="en-US" sz="2400" smtClean="0">
              <a:latin typeface="Arial" charset="0"/>
              <a:cs typeface="Arial" charset="0"/>
            </a:endParaRPr>
          </a:p>
          <a:p>
            <a:endParaRPr lang="en-GB" altLang="en-US" sz="2400" smtClean="0">
              <a:latin typeface="Arial" charset="0"/>
              <a:cs typeface="Arial" charset="0"/>
            </a:endParaRPr>
          </a:p>
          <a:p>
            <a:endParaRPr lang="en-GB" altLang="en-US" sz="2400" smtClean="0">
              <a:latin typeface="Arial" charset="0"/>
              <a:cs typeface="Arial" charset="0"/>
            </a:endParaRPr>
          </a:p>
        </p:txBody>
      </p:sp>
    </p:spTree>
    <p:extLst>
      <p:ext uri="{BB962C8B-B14F-4D97-AF65-F5344CB8AC3E}">
        <p14:creationId xmlns:p14="http://schemas.microsoft.com/office/powerpoint/2010/main" val="88870746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01688" y="347663"/>
            <a:ext cx="7680325" cy="1143000"/>
          </a:xfrm>
        </p:spPr>
        <p:txBody>
          <a:bodyPr/>
          <a:lstStyle/>
          <a:p>
            <a:pPr eaLnBrk="1" hangingPunct="1"/>
            <a:r>
              <a:rPr lang="en-GB" altLang="en-US" b="1" smtClean="0">
                <a:latin typeface="Arial" charset="0"/>
                <a:ea typeface="ＭＳ Ｐゴシック" pitchFamily="34" charset="-128"/>
                <a:cs typeface="Arial" charset="0"/>
              </a:rPr>
              <a:t>The pillars of NICE’s work</a:t>
            </a:r>
          </a:p>
        </p:txBody>
      </p:sp>
      <p:sp>
        <p:nvSpPr>
          <p:cNvPr id="68611" name="Rectangle 3"/>
          <p:cNvSpPr>
            <a:spLocks noGrp="1" noChangeArrowheads="1"/>
          </p:cNvSpPr>
          <p:nvPr>
            <p:ph type="body" idx="1"/>
          </p:nvPr>
        </p:nvSpPr>
        <p:spPr>
          <a:xfrm>
            <a:off x="4427538" y="1755775"/>
            <a:ext cx="4716462" cy="4229100"/>
          </a:xfrm>
        </p:spPr>
        <p:txBody>
          <a:bodyPr/>
          <a:lstStyle/>
          <a:p>
            <a:pPr eaLnBrk="1" hangingPunct="1">
              <a:spcBef>
                <a:spcPts val="600"/>
              </a:spcBef>
            </a:pPr>
            <a:r>
              <a:rPr lang="en-GB" altLang="en-US" sz="2000" smtClean="0">
                <a:latin typeface="Arial" charset="0"/>
                <a:ea typeface="ＭＳ Ｐゴシック" pitchFamily="34" charset="-128"/>
                <a:cs typeface="Arial" charset="0"/>
              </a:rPr>
              <a:t>Comprehensive evidence base</a:t>
            </a:r>
          </a:p>
          <a:p>
            <a:pPr eaLnBrk="1" hangingPunct="1">
              <a:spcBef>
                <a:spcPts val="600"/>
              </a:spcBef>
            </a:pPr>
            <a:r>
              <a:rPr lang="en-GB" altLang="en-US" sz="2000" smtClean="0">
                <a:latin typeface="Arial" charset="0"/>
                <a:ea typeface="ＭＳ Ｐゴシック" pitchFamily="34" charset="-128"/>
                <a:cs typeface="Arial" charset="0"/>
              </a:rPr>
              <a:t>Detailed appraisal of the evidence</a:t>
            </a:r>
          </a:p>
          <a:p>
            <a:pPr eaLnBrk="1" hangingPunct="1">
              <a:spcBef>
                <a:spcPts val="600"/>
              </a:spcBef>
            </a:pPr>
            <a:r>
              <a:rPr lang="en-GB" altLang="en-US" sz="2000" smtClean="0">
                <a:latin typeface="Arial" charset="0"/>
                <a:ea typeface="ＭＳ Ｐゴシック" pitchFamily="34" charset="-128"/>
                <a:cs typeface="Arial" charset="0"/>
              </a:rPr>
              <a:t>Expert input</a:t>
            </a:r>
          </a:p>
          <a:p>
            <a:pPr eaLnBrk="1" hangingPunct="1">
              <a:spcBef>
                <a:spcPts val="600"/>
              </a:spcBef>
            </a:pPr>
            <a:r>
              <a:rPr lang="en-GB" altLang="en-US" sz="2000" smtClean="0">
                <a:latin typeface="Arial" charset="0"/>
                <a:ea typeface="ＭＳ Ｐゴシック" pitchFamily="34" charset="-128"/>
                <a:cs typeface="Arial" charset="0"/>
              </a:rPr>
              <a:t>Patient and carer involvement and community engagement.</a:t>
            </a:r>
          </a:p>
          <a:p>
            <a:pPr eaLnBrk="1" hangingPunct="1">
              <a:spcBef>
                <a:spcPts val="600"/>
              </a:spcBef>
            </a:pPr>
            <a:r>
              <a:rPr lang="en-GB" altLang="en-US" sz="2000" smtClean="0">
                <a:latin typeface="Arial" charset="0"/>
                <a:ea typeface="ＭＳ Ｐゴシック" pitchFamily="34" charset="-128"/>
                <a:cs typeface="Arial" charset="0"/>
              </a:rPr>
              <a:t>Independent advisory committees</a:t>
            </a:r>
          </a:p>
          <a:p>
            <a:pPr eaLnBrk="1" hangingPunct="1">
              <a:spcBef>
                <a:spcPts val="600"/>
              </a:spcBef>
            </a:pPr>
            <a:r>
              <a:rPr lang="en-GB" altLang="en-US" sz="2000" smtClean="0">
                <a:latin typeface="Arial" charset="0"/>
                <a:ea typeface="ＭＳ Ｐゴシック" pitchFamily="34" charset="-128"/>
                <a:cs typeface="Arial" charset="0"/>
              </a:rPr>
              <a:t>Genuine consultation</a:t>
            </a:r>
          </a:p>
          <a:p>
            <a:pPr eaLnBrk="1" hangingPunct="1">
              <a:spcBef>
                <a:spcPts val="600"/>
              </a:spcBef>
            </a:pPr>
            <a:r>
              <a:rPr lang="en-GB" altLang="en-US" sz="2000" smtClean="0">
                <a:latin typeface="Arial" charset="0"/>
                <a:ea typeface="ＭＳ Ｐゴシック" pitchFamily="34" charset="-128"/>
                <a:cs typeface="Arial" charset="0"/>
              </a:rPr>
              <a:t>Regular review</a:t>
            </a:r>
          </a:p>
          <a:p>
            <a:pPr eaLnBrk="1" hangingPunct="1">
              <a:spcBef>
                <a:spcPts val="600"/>
              </a:spcBef>
            </a:pPr>
            <a:r>
              <a:rPr lang="en-GB" altLang="en-US" sz="2000" smtClean="0">
                <a:latin typeface="Arial" charset="0"/>
                <a:ea typeface="ＭＳ Ｐゴシック" pitchFamily="34" charset="-128"/>
                <a:cs typeface="Arial" charset="0"/>
              </a:rPr>
              <a:t>Open and transparent process.</a:t>
            </a:r>
          </a:p>
        </p:txBody>
      </p:sp>
      <p:sp>
        <p:nvSpPr>
          <p:cNvPr id="68612" name="AutoShape 4" descr="atsec-company-principles"/>
          <p:cNvSpPr>
            <a:spLocks noChangeAspect="1" noChangeArrowheads="1"/>
          </p:cNvSpPr>
          <p:nvPr/>
        </p:nvSpPr>
        <p:spPr bwMode="auto">
          <a:xfrm>
            <a:off x="155575" y="46038"/>
            <a:ext cx="44862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US" altLang="en-US" sz="1800">
              <a:solidFill>
                <a:schemeClr val="tx1"/>
              </a:solidFill>
            </a:endParaRPr>
          </a:p>
        </p:txBody>
      </p:sp>
      <p:sp>
        <p:nvSpPr>
          <p:cNvPr id="68613" name="AutoShape 5" descr="atsec-company-principles"/>
          <p:cNvSpPr>
            <a:spLocks noChangeAspect="1" noChangeArrowheads="1"/>
          </p:cNvSpPr>
          <p:nvPr/>
        </p:nvSpPr>
        <p:spPr bwMode="auto">
          <a:xfrm>
            <a:off x="2328863" y="2190750"/>
            <a:ext cx="44862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US" altLang="en-US" sz="1800">
              <a:solidFill>
                <a:schemeClr val="tx1"/>
              </a:solidFill>
            </a:endParaRPr>
          </a:p>
        </p:txBody>
      </p:sp>
      <p:pic>
        <p:nvPicPr>
          <p:cNvPr id="68614" name="Picture 6" descr="atsec-company-prin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89138"/>
            <a:ext cx="396081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36790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9750" y="657225"/>
            <a:ext cx="7246938" cy="1143000"/>
          </a:xfrm>
        </p:spPr>
        <p:txBody>
          <a:bodyPr/>
          <a:lstStyle/>
          <a:p>
            <a:pPr eaLnBrk="1" hangingPunct="1"/>
            <a:r>
              <a:rPr lang="en-GB" altLang="en-US" sz="4000" b="1" smtClean="0">
                <a:solidFill>
                  <a:srgbClr val="002060"/>
                </a:solidFill>
                <a:latin typeface="Arial" charset="0"/>
                <a:ea typeface="ＭＳ Ｐゴシック" pitchFamily="34" charset="-128"/>
                <a:cs typeface="Arial" charset="0"/>
              </a:rPr>
              <a:t>Assessing Cost Effectiveness</a:t>
            </a:r>
          </a:p>
        </p:txBody>
      </p:sp>
      <p:sp>
        <p:nvSpPr>
          <p:cNvPr id="70659" name="Line 3"/>
          <p:cNvSpPr>
            <a:spLocks noChangeShapeType="1"/>
          </p:cNvSpPr>
          <p:nvPr/>
        </p:nvSpPr>
        <p:spPr bwMode="auto">
          <a:xfrm>
            <a:off x="2339975" y="1844675"/>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60" name="Line 4"/>
          <p:cNvSpPr>
            <a:spLocks noChangeShapeType="1"/>
          </p:cNvSpPr>
          <p:nvPr/>
        </p:nvSpPr>
        <p:spPr bwMode="auto">
          <a:xfrm>
            <a:off x="2339975" y="5661025"/>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61" name="Text Box 5"/>
          <p:cNvSpPr txBox="1">
            <a:spLocks noChangeArrowheads="1"/>
          </p:cNvSpPr>
          <p:nvPr/>
        </p:nvSpPr>
        <p:spPr bwMode="auto">
          <a:xfrm>
            <a:off x="468313" y="27813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2400">
                <a:solidFill>
                  <a:srgbClr val="D60093"/>
                </a:solidFill>
                <a:ea typeface="ＭＳ Ｐゴシック" pitchFamily="34" charset="-128"/>
              </a:rPr>
              <a:t>Probability of rejection</a:t>
            </a:r>
          </a:p>
        </p:txBody>
      </p:sp>
      <p:sp>
        <p:nvSpPr>
          <p:cNvPr id="70662" name="Text Box 6"/>
          <p:cNvSpPr txBox="1">
            <a:spLocks noChangeArrowheads="1"/>
          </p:cNvSpPr>
          <p:nvPr/>
        </p:nvSpPr>
        <p:spPr bwMode="auto">
          <a:xfrm>
            <a:off x="3455988" y="5959475"/>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50000"/>
              </a:spcBef>
              <a:buFontTx/>
              <a:buNone/>
            </a:pPr>
            <a:r>
              <a:rPr lang="en-GB" altLang="en-US" sz="2400">
                <a:solidFill>
                  <a:srgbClr val="D60093"/>
                </a:solidFill>
                <a:ea typeface="ＭＳ Ｐゴシック" pitchFamily="34" charset="-128"/>
              </a:rPr>
              <a:t>Cost per QALY (£K)</a:t>
            </a:r>
          </a:p>
        </p:txBody>
      </p:sp>
      <p:sp>
        <p:nvSpPr>
          <p:cNvPr id="206855" name="Rectangle 7"/>
          <p:cNvSpPr>
            <a:spLocks noChangeArrowheads="1"/>
          </p:cNvSpPr>
          <p:nvPr/>
        </p:nvSpPr>
        <p:spPr bwMode="auto">
          <a:xfrm>
            <a:off x="2627313" y="4041775"/>
            <a:ext cx="2305050" cy="1547813"/>
          </a:xfrm>
          <a:prstGeom prst="rect">
            <a:avLst/>
          </a:prstGeom>
          <a:gradFill rotWithShape="1">
            <a:gsLst>
              <a:gs pos="0">
                <a:srgbClr val="91F88C"/>
              </a:gs>
              <a:gs pos="100000">
                <a:srgbClr val="BAFBB6"/>
              </a:gs>
            </a:gsLst>
            <a:lin ang="0" scaled="1"/>
          </a:gra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eaLnBrk="1" hangingPunct="1">
              <a:spcBef>
                <a:spcPct val="0"/>
              </a:spcBef>
              <a:buFontTx/>
              <a:buNone/>
            </a:pPr>
            <a:r>
              <a:rPr lang="en-GB" altLang="en-US" sz="1600">
                <a:solidFill>
                  <a:srgbClr val="FF9900"/>
                </a:solidFill>
              </a:rPr>
              <a:t>               </a:t>
            </a:r>
          </a:p>
          <a:p>
            <a:pPr algn="ctr" eaLnBrk="1" hangingPunct="1">
              <a:spcBef>
                <a:spcPct val="0"/>
              </a:spcBef>
              <a:buFontTx/>
              <a:buNone/>
            </a:pPr>
            <a:endParaRPr lang="en-GB" altLang="en-US" sz="1600">
              <a:solidFill>
                <a:srgbClr val="FF9900"/>
              </a:solidFill>
            </a:endParaRPr>
          </a:p>
          <a:p>
            <a:pPr algn="ctr" eaLnBrk="1" hangingPunct="1">
              <a:spcBef>
                <a:spcPct val="0"/>
              </a:spcBef>
              <a:buFontTx/>
              <a:buNone/>
            </a:pPr>
            <a:endParaRPr lang="en-GB" altLang="en-US" sz="1600">
              <a:solidFill>
                <a:srgbClr val="FF9900"/>
              </a:solidFill>
            </a:endParaRPr>
          </a:p>
          <a:p>
            <a:pPr algn="ctr" eaLnBrk="1" hangingPunct="1">
              <a:spcBef>
                <a:spcPct val="0"/>
              </a:spcBef>
              <a:buFontTx/>
              <a:buNone/>
            </a:pPr>
            <a:r>
              <a:rPr lang="en-GB" altLang="en-US" sz="1600">
                <a:solidFill>
                  <a:srgbClr val="FF9900"/>
                </a:solidFill>
              </a:rPr>
              <a:t>x</a:t>
            </a:r>
          </a:p>
          <a:p>
            <a:pPr algn="ctr" eaLnBrk="1" hangingPunct="1">
              <a:spcBef>
                <a:spcPct val="0"/>
              </a:spcBef>
              <a:buFontTx/>
              <a:buNone/>
            </a:pPr>
            <a:r>
              <a:rPr lang="en-GB" altLang="en-US" sz="1600">
                <a:solidFill>
                  <a:srgbClr val="FF9900"/>
                </a:solidFill>
              </a:rPr>
              <a:t>  XX</a:t>
            </a:r>
          </a:p>
          <a:p>
            <a:pPr algn="ctr" eaLnBrk="1" hangingPunct="1">
              <a:spcBef>
                <a:spcPct val="0"/>
              </a:spcBef>
              <a:buFontTx/>
              <a:buNone/>
            </a:pPr>
            <a:r>
              <a:rPr lang="en-GB" altLang="en-US" sz="1600">
                <a:solidFill>
                  <a:srgbClr val="FF9900"/>
                </a:solidFill>
              </a:rPr>
              <a:t>  XX</a:t>
            </a:r>
          </a:p>
          <a:p>
            <a:pPr algn="ctr" eaLnBrk="1" hangingPunct="1">
              <a:spcBef>
                <a:spcPct val="0"/>
              </a:spcBef>
              <a:buFontTx/>
              <a:buNone/>
            </a:pPr>
            <a:endParaRPr lang="en-GB" altLang="en-US" sz="1600">
              <a:solidFill>
                <a:srgbClr val="FF9900"/>
              </a:solidFill>
            </a:endParaRPr>
          </a:p>
        </p:txBody>
      </p:sp>
      <p:sp>
        <p:nvSpPr>
          <p:cNvPr id="206856" name="Rectangle 8"/>
          <p:cNvSpPr>
            <a:spLocks noChangeArrowheads="1"/>
          </p:cNvSpPr>
          <p:nvPr/>
        </p:nvSpPr>
        <p:spPr bwMode="auto">
          <a:xfrm>
            <a:off x="4967288" y="2636838"/>
            <a:ext cx="1009650" cy="1836737"/>
          </a:xfrm>
          <a:prstGeom prst="rect">
            <a:avLst/>
          </a:prstGeom>
          <a:gradFill rotWithShape="1">
            <a:gsLst>
              <a:gs pos="0">
                <a:srgbClr val="FDE5C5"/>
              </a:gs>
              <a:gs pos="100000">
                <a:srgbClr val="F8B152"/>
              </a:gs>
            </a:gsLst>
            <a:lin ang="0" scaled="1"/>
          </a:gra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06857" name="Rectangle 9"/>
          <p:cNvSpPr>
            <a:spLocks noChangeArrowheads="1"/>
          </p:cNvSpPr>
          <p:nvPr/>
        </p:nvSpPr>
        <p:spPr bwMode="auto">
          <a:xfrm>
            <a:off x="6011863" y="1989138"/>
            <a:ext cx="2700337" cy="971550"/>
          </a:xfrm>
          <a:prstGeom prst="rect">
            <a:avLst/>
          </a:prstGeom>
          <a:gradFill rotWithShape="1">
            <a:gsLst>
              <a:gs pos="0">
                <a:srgbClr val="FFD8D5"/>
              </a:gs>
              <a:gs pos="100000">
                <a:srgbClr val="FF8A81"/>
              </a:gs>
            </a:gsLst>
            <a:lin ang="0" scaled="1"/>
          </a:gra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endParaRPr lang="en-GB" altLang="en-US" sz="1800">
              <a:solidFill>
                <a:schemeClr val="tx1"/>
              </a:solidFill>
            </a:endParaRPr>
          </a:p>
        </p:txBody>
      </p:sp>
      <p:sp>
        <p:nvSpPr>
          <p:cNvPr id="206858" name="Freeform 10"/>
          <p:cNvSpPr>
            <a:spLocks/>
          </p:cNvSpPr>
          <p:nvPr/>
        </p:nvSpPr>
        <p:spPr bwMode="auto">
          <a:xfrm rot="-266341">
            <a:off x="2627313" y="2420938"/>
            <a:ext cx="6049962" cy="2874962"/>
          </a:xfrm>
          <a:custGeom>
            <a:avLst/>
            <a:gdLst>
              <a:gd name="T0" fmla="*/ 0 w 3264"/>
              <a:gd name="T1" fmla="*/ 2147483647 h 2016"/>
              <a:gd name="T2" fmla="*/ 2147483647 w 3264"/>
              <a:gd name="T3" fmla="*/ 2147483647 h 2016"/>
              <a:gd name="T4" fmla="*/ 2147483647 w 3264"/>
              <a:gd name="T5" fmla="*/ 2147483647 h 2016"/>
              <a:gd name="T6" fmla="*/ 2147483647 w 3264"/>
              <a:gd name="T7" fmla="*/ 0 h 2016"/>
              <a:gd name="T8" fmla="*/ 0 60000 65536"/>
              <a:gd name="T9" fmla="*/ 0 60000 65536"/>
              <a:gd name="T10" fmla="*/ 0 60000 65536"/>
              <a:gd name="T11" fmla="*/ 0 60000 65536"/>
              <a:gd name="T12" fmla="*/ 0 w 3264"/>
              <a:gd name="T13" fmla="*/ 0 h 2016"/>
              <a:gd name="T14" fmla="*/ 3264 w 3264"/>
              <a:gd name="T15" fmla="*/ 2016 h 2016"/>
            </a:gdLst>
            <a:ahLst/>
            <a:cxnLst>
              <a:cxn ang="T8">
                <a:pos x="T0" y="T1"/>
              </a:cxn>
              <a:cxn ang="T9">
                <a:pos x="T2" y="T3"/>
              </a:cxn>
              <a:cxn ang="T10">
                <a:pos x="T4" y="T5"/>
              </a:cxn>
              <a:cxn ang="T11">
                <a:pos x="T6" y="T7"/>
              </a:cxn>
            </a:cxnLst>
            <a:rect l="T12" t="T13" r="T14" b="T15"/>
            <a:pathLst>
              <a:path w="3264" h="2016">
                <a:moveTo>
                  <a:pt x="0" y="2016"/>
                </a:moveTo>
                <a:cubicBezTo>
                  <a:pt x="328" y="2016"/>
                  <a:pt x="656" y="2016"/>
                  <a:pt x="960" y="1728"/>
                </a:cubicBezTo>
                <a:cubicBezTo>
                  <a:pt x="1264" y="1440"/>
                  <a:pt x="1440" y="576"/>
                  <a:pt x="1824" y="288"/>
                </a:cubicBezTo>
                <a:cubicBezTo>
                  <a:pt x="2208" y="0"/>
                  <a:pt x="3024" y="48"/>
                  <a:pt x="3264"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667" name="Line 11"/>
          <p:cNvSpPr>
            <a:spLocks noChangeShapeType="1"/>
          </p:cNvSpPr>
          <p:nvPr/>
        </p:nvSpPr>
        <p:spPr bwMode="auto">
          <a:xfrm>
            <a:off x="57245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68" name="Line 12"/>
          <p:cNvSpPr>
            <a:spLocks noChangeShapeType="1"/>
          </p:cNvSpPr>
          <p:nvPr/>
        </p:nvSpPr>
        <p:spPr bwMode="auto">
          <a:xfrm>
            <a:off x="4572000" y="5697538"/>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69" name="Line 13"/>
          <p:cNvSpPr>
            <a:spLocks noChangeShapeType="1"/>
          </p:cNvSpPr>
          <p:nvPr/>
        </p:nvSpPr>
        <p:spPr bwMode="auto">
          <a:xfrm>
            <a:off x="35274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0" name="Line 14"/>
          <p:cNvSpPr>
            <a:spLocks noChangeShapeType="1"/>
          </p:cNvSpPr>
          <p:nvPr/>
        </p:nvSpPr>
        <p:spPr bwMode="auto">
          <a:xfrm>
            <a:off x="673258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1" name="Line 15"/>
          <p:cNvSpPr>
            <a:spLocks noChangeShapeType="1"/>
          </p:cNvSpPr>
          <p:nvPr/>
        </p:nvSpPr>
        <p:spPr bwMode="auto">
          <a:xfrm>
            <a:off x="770413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672" name="Text Box 16"/>
          <p:cNvSpPr txBox="1">
            <a:spLocks noChangeArrowheads="1"/>
          </p:cNvSpPr>
          <p:nvPr/>
        </p:nvSpPr>
        <p:spPr bwMode="auto">
          <a:xfrm>
            <a:off x="334803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10</a:t>
            </a:r>
          </a:p>
        </p:txBody>
      </p:sp>
      <p:sp>
        <p:nvSpPr>
          <p:cNvPr id="70673" name="Text Box 17"/>
          <p:cNvSpPr txBox="1">
            <a:spLocks noChangeArrowheads="1"/>
          </p:cNvSpPr>
          <p:nvPr/>
        </p:nvSpPr>
        <p:spPr bwMode="auto">
          <a:xfrm>
            <a:off x="4356100"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20</a:t>
            </a:r>
          </a:p>
        </p:txBody>
      </p:sp>
      <p:sp>
        <p:nvSpPr>
          <p:cNvPr id="70674" name="Text Box 18"/>
          <p:cNvSpPr txBox="1">
            <a:spLocks noChangeArrowheads="1"/>
          </p:cNvSpPr>
          <p:nvPr/>
        </p:nvSpPr>
        <p:spPr bwMode="auto">
          <a:xfrm>
            <a:off x="5472113"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30</a:t>
            </a:r>
          </a:p>
        </p:txBody>
      </p:sp>
      <p:sp>
        <p:nvSpPr>
          <p:cNvPr id="70675" name="Text Box 19"/>
          <p:cNvSpPr txBox="1">
            <a:spLocks noChangeArrowheads="1"/>
          </p:cNvSpPr>
          <p:nvPr/>
        </p:nvSpPr>
        <p:spPr bwMode="auto">
          <a:xfrm>
            <a:off x="651668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40</a:t>
            </a:r>
          </a:p>
        </p:txBody>
      </p:sp>
      <p:sp>
        <p:nvSpPr>
          <p:cNvPr id="70676" name="Text Box 20"/>
          <p:cNvSpPr txBox="1">
            <a:spLocks noChangeArrowheads="1"/>
          </p:cNvSpPr>
          <p:nvPr/>
        </p:nvSpPr>
        <p:spPr bwMode="auto">
          <a:xfrm>
            <a:off x="7488238" y="58054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50</a:t>
            </a:r>
          </a:p>
        </p:txBody>
      </p:sp>
      <p:sp>
        <p:nvSpPr>
          <p:cNvPr id="70677" name="Text Box 21"/>
          <p:cNvSpPr txBox="1">
            <a:spLocks noChangeArrowheads="1"/>
          </p:cNvSpPr>
          <p:nvPr/>
        </p:nvSpPr>
        <p:spPr bwMode="auto">
          <a:xfrm>
            <a:off x="1800225" y="54086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0</a:t>
            </a:r>
          </a:p>
        </p:txBody>
      </p:sp>
      <p:sp>
        <p:nvSpPr>
          <p:cNvPr id="70678" name="Text Box 22"/>
          <p:cNvSpPr txBox="1">
            <a:spLocks noChangeArrowheads="1"/>
          </p:cNvSpPr>
          <p:nvPr/>
        </p:nvSpPr>
        <p:spPr bwMode="auto">
          <a:xfrm>
            <a:off x="1835150" y="1773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50000"/>
              </a:spcBef>
              <a:buFontTx/>
              <a:buNone/>
            </a:pPr>
            <a:r>
              <a:rPr lang="en-GB" altLang="en-US" sz="1400">
                <a:solidFill>
                  <a:schemeClr val="tx1"/>
                </a:solidFill>
                <a:ea typeface="ＭＳ Ｐゴシック" pitchFamily="34" charset="-128"/>
              </a:rPr>
              <a:t>1</a:t>
            </a:r>
          </a:p>
        </p:txBody>
      </p:sp>
    </p:spTree>
    <p:extLst>
      <p:ext uri="{BB962C8B-B14F-4D97-AF65-F5344CB8AC3E}">
        <p14:creationId xmlns:p14="http://schemas.microsoft.com/office/powerpoint/2010/main" val="1066131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8"/>
                                        </p:tgtEl>
                                        <p:attrNameLst>
                                          <p:attrName>style.visibility</p:attrName>
                                        </p:attrNameLst>
                                      </p:cBhvr>
                                      <p:to>
                                        <p:strVal val="visible"/>
                                      </p:to>
                                    </p:set>
                                    <p:animEffect transition="in" filter="wipe(left)">
                                      <p:cBhvr>
                                        <p:cTn id="7" dur="500"/>
                                        <p:tgtEl>
                                          <p:spTgt spid="206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685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685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6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animBg="1"/>
      <p:bldP spid="206856" grpId="0" animBg="1"/>
      <p:bldP spid="206857" grpId="0" animBg="1"/>
      <p:bldP spid="2068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p:cNvPicPr>
          <p:nvPr/>
        </p:nvPicPr>
        <p:blipFill>
          <a:blip r:embed="rId2">
            <a:extLst>
              <a:ext uri="{28A0092B-C50C-407E-A947-70E740481C1C}">
                <a14:useLocalDpi xmlns:a14="http://schemas.microsoft.com/office/drawing/2010/main" val="0"/>
              </a:ext>
            </a:extLst>
          </a:blip>
          <a:srcRect b="50977"/>
          <a:stretch>
            <a:fillRect/>
          </a:stretch>
        </p:blipFill>
        <p:spPr bwMode="auto">
          <a:xfrm>
            <a:off x="2273300" y="855663"/>
            <a:ext cx="4076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4"/>
          <p:cNvSpPr txBox="1">
            <a:spLocks noChangeArrowheads="1"/>
          </p:cNvSpPr>
          <p:nvPr/>
        </p:nvSpPr>
        <p:spPr bwMode="auto">
          <a:xfrm>
            <a:off x="1498600" y="4945063"/>
            <a:ext cx="60325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eaLnBrk="1" hangingPunct="1">
              <a:spcBef>
                <a:spcPct val="0"/>
              </a:spcBef>
              <a:buFontTx/>
              <a:buNone/>
            </a:pPr>
            <a:r>
              <a:rPr lang="en-US" altLang="en-US" sz="2400">
                <a:solidFill>
                  <a:schemeClr val="tx1"/>
                </a:solidFill>
                <a:latin typeface="Times" pitchFamily="18" charset="0"/>
                <a:ea typeface="ＭＳ Ｐゴシック" pitchFamily="34" charset="-128"/>
              </a:rPr>
              <a:t>From: Heath I (2006) Combating Disease Mongering: Daunting but Nonetheless Essential. PLoS Med 3(4): e146. doi:10.1371/journal.pmed.0030146</a:t>
            </a:r>
          </a:p>
        </p:txBody>
      </p:sp>
    </p:spTree>
    <p:extLst>
      <p:ext uri="{BB962C8B-B14F-4D97-AF65-F5344CB8AC3E}">
        <p14:creationId xmlns:p14="http://schemas.microsoft.com/office/powerpoint/2010/main" val="120235445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p:cNvPicPr>
          <p:nvPr/>
        </p:nvPicPr>
        <p:blipFill>
          <a:blip r:embed="rId2">
            <a:extLst>
              <a:ext uri="{28A0092B-C50C-407E-A947-70E740481C1C}">
                <a14:useLocalDpi xmlns:a14="http://schemas.microsoft.com/office/drawing/2010/main" val="0"/>
              </a:ext>
            </a:extLst>
          </a:blip>
          <a:srcRect t="50787"/>
          <a:stretch>
            <a:fillRect/>
          </a:stretch>
        </p:blipFill>
        <p:spPr bwMode="auto">
          <a:xfrm>
            <a:off x="2279650" y="1190625"/>
            <a:ext cx="40767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553592"/>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657225"/>
            <a:ext cx="7246938" cy="1143000"/>
          </a:xfrm>
        </p:spPr>
        <p:txBody>
          <a:bodyPr/>
          <a:lstStyle/>
          <a:p>
            <a:r>
              <a:rPr lang="en-GB" altLang="en-US" smtClean="0">
                <a:latin typeface="Arial" charset="0"/>
                <a:ea typeface="ＭＳ Ｐゴシック" pitchFamily="34" charset="-128"/>
                <a:cs typeface="Arial" charset="0"/>
              </a:rPr>
              <a:t>The health gradient</a:t>
            </a:r>
          </a:p>
        </p:txBody>
      </p:sp>
      <p:sp>
        <p:nvSpPr>
          <p:cNvPr id="73731" name="Line 3"/>
          <p:cNvSpPr>
            <a:spLocks noChangeShapeType="1"/>
          </p:cNvSpPr>
          <p:nvPr/>
        </p:nvSpPr>
        <p:spPr bwMode="auto">
          <a:xfrm>
            <a:off x="2339975" y="1844675"/>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2" name="Line 4"/>
          <p:cNvSpPr>
            <a:spLocks noChangeShapeType="1"/>
          </p:cNvSpPr>
          <p:nvPr/>
        </p:nvSpPr>
        <p:spPr bwMode="auto">
          <a:xfrm>
            <a:off x="2339975" y="5661025"/>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3" name="Text Box 5"/>
          <p:cNvSpPr txBox="1">
            <a:spLocks noChangeArrowheads="1"/>
          </p:cNvSpPr>
          <p:nvPr/>
        </p:nvSpPr>
        <p:spPr bwMode="auto">
          <a:xfrm>
            <a:off x="468313" y="27813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2400">
                <a:solidFill>
                  <a:srgbClr val="D60093"/>
                </a:solidFill>
                <a:latin typeface="Times" pitchFamily="18" charset="0"/>
                <a:ea typeface="ＭＳ Ｐゴシック" pitchFamily="34" charset="-128"/>
              </a:rPr>
              <a:t>Health state</a:t>
            </a:r>
          </a:p>
        </p:txBody>
      </p:sp>
      <p:sp>
        <p:nvSpPr>
          <p:cNvPr id="73734" name="Text Box 6"/>
          <p:cNvSpPr txBox="1">
            <a:spLocks noChangeArrowheads="1"/>
          </p:cNvSpPr>
          <p:nvPr/>
        </p:nvSpPr>
        <p:spPr bwMode="auto">
          <a:xfrm>
            <a:off x="3427413" y="5881688"/>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a:spcBef>
                <a:spcPct val="50000"/>
              </a:spcBef>
              <a:buFontTx/>
              <a:buNone/>
            </a:pPr>
            <a:r>
              <a:rPr lang="en-GB" altLang="en-US" sz="2400">
                <a:solidFill>
                  <a:srgbClr val="D60093"/>
                </a:solidFill>
                <a:latin typeface="Times" pitchFamily="18" charset="0"/>
                <a:ea typeface="ＭＳ Ｐゴシック" pitchFamily="34" charset="-128"/>
              </a:rPr>
              <a:t>Social status</a:t>
            </a:r>
          </a:p>
        </p:txBody>
      </p:sp>
      <p:sp>
        <p:nvSpPr>
          <p:cNvPr id="73735" name="Line 8"/>
          <p:cNvSpPr>
            <a:spLocks noChangeShapeType="1"/>
          </p:cNvSpPr>
          <p:nvPr/>
        </p:nvSpPr>
        <p:spPr bwMode="auto">
          <a:xfrm>
            <a:off x="57245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6" name="Line 9"/>
          <p:cNvSpPr>
            <a:spLocks noChangeShapeType="1"/>
          </p:cNvSpPr>
          <p:nvPr/>
        </p:nvSpPr>
        <p:spPr bwMode="auto">
          <a:xfrm>
            <a:off x="4572000" y="5697538"/>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7" name="Line 10"/>
          <p:cNvSpPr>
            <a:spLocks noChangeShapeType="1"/>
          </p:cNvSpPr>
          <p:nvPr/>
        </p:nvSpPr>
        <p:spPr bwMode="auto">
          <a:xfrm>
            <a:off x="35274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8" name="Line 11"/>
          <p:cNvSpPr>
            <a:spLocks noChangeShapeType="1"/>
          </p:cNvSpPr>
          <p:nvPr/>
        </p:nvSpPr>
        <p:spPr bwMode="auto">
          <a:xfrm>
            <a:off x="673258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39" name="Line 12"/>
          <p:cNvSpPr>
            <a:spLocks noChangeShapeType="1"/>
          </p:cNvSpPr>
          <p:nvPr/>
        </p:nvSpPr>
        <p:spPr bwMode="auto">
          <a:xfrm>
            <a:off x="770413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3740" name="Text Box 13"/>
          <p:cNvSpPr txBox="1">
            <a:spLocks noChangeArrowheads="1"/>
          </p:cNvSpPr>
          <p:nvPr/>
        </p:nvSpPr>
        <p:spPr bwMode="auto">
          <a:xfrm>
            <a:off x="334803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latin typeface="Times" pitchFamily="18" charset="0"/>
                <a:ea typeface="ＭＳ Ｐゴシック" pitchFamily="34" charset="-128"/>
              </a:rPr>
              <a:t>Hi</a:t>
            </a:r>
          </a:p>
        </p:txBody>
      </p:sp>
      <p:sp>
        <p:nvSpPr>
          <p:cNvPr id="73741" name="Text Box 14"/>
          <p:cNvSpPr txBox="1">
            <a:spLocks noChangeArrowheads="1"/>
          </p:cNvSpPr>
          <p:nvPr/>
        </p:nvSpPr>
        <p:spPr bwMode="auto">
          <a:xfrm>
            <a:off x="7488238" y="58054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latin typeface="Times" pitchFamily="18" charset="0"/>
                <a:ea typeface="ＭＳ Ｐゴシック" pitchFamily="34" charset="-128"/>
              </a:rPr>
              <a:t>Lo</a:t>
            </a:r>
          </a:p>
        </p:txBody>
      </p:sp>
      <p:sp>
        <p:nvSpPr>
          <p:cNvPr id="73742" name="Text Box 15"/>
          <p:cNvSpPr txBox="1">
            <a:spLocks noChangeArrowheads="1"/>
          </p:cNvSpPr>
          <p:nvPr/>
        </p:nvSpPr>
        <p:spPr bwMode="auto">
          <a:xfrm>
            <a:off x="1800225" y="54086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latin typeface="Times" pitchFamily="18" charset="0"/>
                <a:ea typeface="ＭＳ Ｐゴシック" pitchFamily="34" charset="-128"/>
              </a:rPr>
              <a:t>Lo</a:t>
            </a:r>
          </a:p>
        </p:txBody>
      </p:sp>
      <p:sp>
        <p:nvSpPr>
          <p:cNvPr id="73743" name="Text Box 16"/>
          <p:cNvSpPr txBox="1">
            <a:spLocks noChangeArrowheads="1"/>
          </p:cNvSpPr>
          <p:nvPr/>
        </p:nvSpPr>
        <p:spPr bwMode="auto">
          <a:xfrm>
            <a:off x="1835150" y="1773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latin typeface="Times" pitchFamily="18" charset="0"/>
                <a:ea typeface="ＭＳ Ｐゴシック" pitchFamily="34" charset="-128"/>
              </a:rPr>
              <a:t>Hi</a:t>
            </a:r>
          </a:p>
        </p:txBody>
      </p:sp>
      <p:cxnSp>
        <p:nvCxnSpPr>
          <p:cNvPr id="73744" name="Straight Connector 16"/>
          <p:cNvCxnSpPr>
            <a:cxnSpLocks noChangeShapeType="1"/>
          </p:cNvCxnSpPr>
          <p:nvPr/>
        </p:nvCxnSpPr>
        <p:spPr bwMode="auto">
          <a:xfrm>
            <a:off x="2924175" y="2044700"/>
            <a:ext cx="4679950" cy="31289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1712183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9750" y="657225"/>
            <a:ext cx="7246938" cy="1143000"/>
          </a:xfrm>
        </p:spPr>
        <p:txBody>
          <a:bodyPr/>
          <a:lstStyle/>
          <a:p>
            <a:r>
              <a:rPr lang="en-GB" altLang="en-US" smtClean="0">
                <a:latin typeface="Arial" charset="0"/>
                <a:ea typeface="ＭＳ Ｐゴシック" pitchFamily="34" charset="-128"/>
                <a:cs typeface="Arial" charset="0"/>
              </a:rPr>
              <a:t>The health gradient</a:t>
            </a:r>
          </a:p>
        </p:txBody>
      </p:sp>
      <p:sp>
        <p:nvSpPr>
          <p:cNvPr id="74755" name="Line 3"/>
          <p:cNvSpPr>
            <a:spLocks noChangeShapeType="1"/>
          </p:cNvSpPr>
          <p:nvPr/>
        </p:nvSpPr>
        <p:spPr bwMode="auto">
          <a:xfrm>
            <a:off x="2339975" y="1844675"/>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56" name="Line 4"/>
          <p:cNvSpPr>
            <a:spLocks noChangeShapeType="1"/>
          </p:cNvSpPr>
          <p:nvPr/>
        </p:nvSpPr>
        <p:spPr bwMode="auto">
          <a:xfrm>
            <a:off x="2339975" y="5661025"/>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57" name="Text Box 5"/>
          <p:cNvSpPr txBox="1">
            <a:spLocks noChangeArrowheads="1"/>
          </p:cNvSpPr>
          <p:nvPr/>
        </p:nvSpPr>
        <p:spPr bwMode="auto">
          <a:xfrm>
            <a:off x="468313" y="27813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800">
                <a:solidFill>
                  <a:srgbClr val="D60093"/>
                </a:solidFill>
                <a:ea typeface="ＭＳ Ｐゴシック" pitchFamily="34" charset="-128"/>
              </a:rPr>
              <a:t>Health state</a:t>
            </a:r>
          </a:p>
        </p:txBody>
      </p:sp>
      <p:sp>
        <p:nvSpPr>
          <p:cNvPr id="74758" name="Text Box 6"/>
          <p:cNvSpPr txBox="1">
            <a:spLocks noChangeArrowheads="1"/>
          </p:cNvSpPr>
          <p:nvPr/>
        </p:nvSpPr>
        <p:spPr bwMode="auto">
          <a:xfrm>
            <a:off x="3455988" y="5881688"/>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a:spcBef>
                <a:spcPct val="50000"/>
              </a:spcBef>
              <a:buFontTx/>
              <a:buNone/>
            </a:pPr>
            <a:r>
              <a:rPr lang="en-GB" altLang="en-US" sz="1800">
                <a:solidFill>
                  <a:srgbClr val="D60093"/>
                </a:solidFill>
                <a:ea typeface="ＭＳ Ｐゴシック" pitchFamily="34" charset="-128"/>
              </a:rPr>
              <a:t>Social status</a:t>
            </a:r>
          </a:p>
        </p:txBody>
      </p:sp>
      <p:sp>
        <p:nvSpPr>
          <p:cNvPr id="74759" name="Line 8"/>
          <p:cNvSpPr>
            <a:spLocks noChangeShapeType="1"/>
          </p:cNvSpPr>
          <p:nvPr/>
        </p:nvSpPr>
        <p:spPr bwMode="auto">
          <a:xfrm>
            <a:off x="57245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0" name="Line 9"/>
          <p:cNvSpPr>
            <a:spLocks noChangeShapeType="1"/>
          </p:cNvSpPr>
          <p:nvPr/>
        </p:nvSpPr>
        <p:spPr bwMode="auto">
          <a:xfrm>
            <a:off x="4572000" y="5697538"/>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1" name="Line 10"/>
          <p:cNvSpPr>
            <a:spLocks noChangeShapeType="1"/>
          </p:cNvSpPr>
          <p:nvPr/>
        </p:nvSpPr>
        <p:spPr bwMode="auto">
          <a:xfrm>
            <a:off x="35274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2" name="Line 11"/>
          <p:cNvSpPr>
            <a:spLocks noChangeShapeType="1"/>
          </p:cNvSpPr>
          <p:nvPr/>
        </p:nvSpPr>
        <p:spPr bwMode="auto">
          <a:xfrm>
            <a:off x="673258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3" name="Line 12"/>
          <p:cNvSpPr>
            <a:spLocks noChangeShapeType="1"/>
          </p:cNvSpPr>
          <p:nvPr/>
        </p:nvSpPr>
        <p:spPr bwMode="auto">
          <a:xfrm>
            <a:off x="770413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4" name="Text Box 13"/>
          <p:cNvSpPr txBox="1">
            <a:spLocks noChangeArrowheads="1"/>
          </p:cNvSpPr>
          <p:nvPr/>
        </p:nvSpPr>
        <p:spPr bwMode="auto">
          <a:xfrm>
            <a:off x="334803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sp>
        <p:nvSpPr>
          <p:cNvPr id="74765" name="Text Box 14"/>
          <p:cNvSpPr txBox="1">
            <a:spLocks noChangeArrowheads="1"/>
          </p:cNvSpPr>
          <p:nvPr/>
        </p:nvSpPr>
        <p:spPr bwMode="auto">
          <a:xfrm>
            <a:off x="7488238" y="58054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4766" name="Text Box 15"/>
          <p:cNvSpPr txBox="1">
            <a:spLocks noChangeArrowheads="1"/>
          </p:cNvSpPr>
          <p:nvPr/>
        </p:nvSpPr>
        <p:spPr bwMode="auto">
          <a:xfrm>
            <a:off x="1800225" y="54086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4767" name="Text Box 16"/>
          <p:cNvSpPr txBox="1">
            <a:spLocks noChangeArrowheads="1"/>
          </p:cNvSpPr>
          <p:nvPr/>
        </p:nvSpPr>
        <p:spPr bwMode="auto">
          <a:xfrm>
            <a:off x="1835150" y="1773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cxnSp>
        <p:nvCxnSpPr>
          <p:cNvPr id="74768" name="Straight Connector 16"/>
          <p:cNvCxnSpPr>
            <a:cxnSpLocks noChangeShapeType="1"/>
          </p:cNvCxnSpPr>
          <p:nvPr/>
        </p:nvCxnSpPr>
        <p:spPr bwMode="auto">
          <a:xfrm>
            <a:off x="2682875" y="2178050"/>
            <a:ext cx="4632325" cy="29718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4769" name="Straight Connector 20"/>
          <p:cNvCxnSpPr>
            <a:cxnSpLocks noChangeShapeType="1"/>
          </p:cNvCxnSpPr>
          <p:nvPr/>
        </p:nvCxnSpPr>
        <p:spPr bwMode="auto">
          <a:xfrm>
            <a:off x="2947988" y="1576388"/>
            <a:ext cx="4391025" cy="29352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4770" name="Up Arrow 25"/>
          <p:cNvSpPr>
            <a:spLocks noChangeArrowheads="1"/>
          </p:cNvSpPr>
          <p:nvPr/>
        </p:nvSpPr>
        <p:spPr bwMode="auto">
          <a:xfrm>
            <a:off x="5029200" y="3441700"/>
            <a:ext cx="484188" cy="977900"/>
          </a:xfrm>
          <a:prstGeom prst="up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0"/>
              </a:spcBef>
              <a:buFontTx/>
              <a:buNone/>
            </a:pPr>
            <a:endParaRPr lang="en-GB" altLang="en-US" sz="1800">
              <a:solidFill>
                <a:schemeClr val="tx1"/>
              </a:solidFill>
            </a:endParaRPr>
          </a:p>
        </p:txBody>
      </p:sp>
    </p:spTree>
    <p:extLst>
      <p:ext uri="{BB962C8B-B14F-4D97-AF65-F5344CB8AC3E}">
        <p14:creationId xmlns:p14="http://schemas.microsoft.com/office/powerpoint/2010/main" val="281859144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9750" y="657225"/>
            <a:ext cx="7246938" cy="1143000"/>
          </a:xfrm>
        </p:spPr>
        <p:txBody>
          <a:bodyPr/>
          <a:lstStyle/>
          <a:p>
            <a:r>
              <a:rPr lang="en-GB" altLang="en-US" smtClean="0">
                <a:latin typeface="Arial" charset="0"/>
                <a:ea typeface="ＭＳ Ｐゴシック" pitchFamily="34" charset="-128"/>
                <a:cs typeface="Arial" charset="0"/>
              </a:rPr>
              <a:t>The health gradient</a:t>
            </a:r>
          </a:p>
        </p:txBody>
      </p:sp>
      <p:sp>
        <p:nvSpPr>
          <p:cNvPr id="75779" name="Line 3"/>
          <p:cNvSpPr>
            <a:spLocks noChangeShapeType="1"/>
          </p:cNvSpPr>
          <p:nvPr/>
        </p:nvSpPr>
        <p:spPr bwMode="auto">
          <a:xfrm>
            <a:off x="2339975" y="1844675"/>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0" name="Line 4"/>
          <p:cNvSpPr>
            <a:spLocks noChangeShapeType="1"/>
          </p:cNvSpPr>
          <p:nvPr/>
        </p:nvSpPr>
        <p:spPr bwMode="auto">
          <a:xfrm>
            <a:off x="2339975" y="5661025"/>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1" name="Text Box 5"/>
          <p:cNvSpPr txBox="1">
            <a:spLocks noChangeArrowheads="1"/>
          </p:cNvSpPr>
          <p:nvPr/>
        </p:nvSpPr>
        <p:spPr bwMode="auto">
          <a:xfrm>
            <a:off x="468313" y="27813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800">
                <a:solidFill>
                  <a:srgbClr val="D60093"/>
                </a:solidFill>
                <a:ea typeface="ＭＳ Ｐゴシック" pitchFamily="34" charset="-128"/>
              </a:rPr>
              <a:t>Health state</a:t>
            </a:r>
          </a:p>
        </p:txBody>
      </p:sp>
      <p:sp>
        <p:nvSpPr>
          <p:cNvPr id="75782" name="Text Box 6"/>
          <p:cNvSpPr txBox="1">
            <a:spLocks noChangeArrowheads="1"/>
          </p:cNvSpPr>
          <p:nvPr/>
        </p:nvSpPr>
        <p:spPr bwMode="auto">
          <a:xfrm>
            <a:off x="3455988" y="584200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a:spcBef>
                <a:spcPct val="50000"/>
              </a:spcBef>
              <a:buFontTx/>
              <a:buNone/>
            </a:pPr>
            <a:r>
              <a:rPr lang="en-GB" altLang="en-US" sz="1800">
                <a:solidFill>
                  <a:srgbClr val="D60093"/>
                </a:solidFill>
                <a:ea typeface="ＭＳ Ｐゴシック" pitchFamily="34" charset="-128"/>
              </a:rPr>
              <a:t>Social status</a:t>
            </a:r>
          </a:p>
        </p:txBody>
      </p:sp>
      <p:sp>
        <p:nvSpPr>
          <p:cNvPr id="75783" name="Line 8"/>
          <p:cNvSpPr>
            <a:spLocks noChangeShapeType="1"/>
          </p:cNvSpPr>
          <p:nvPr/>
        </p:nvSpPr>
        <p:spPr bwMode="auto">
          <a:xfrm>
            <a:off x="57245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4" name="Line 9"/>
          <p:cNvSpPr>
            <a:spLocks noChangeShapeType="1"/>
          </p:cNvSpPr>
          <p:nvPr/>
        </p:nvSpPr>
        <p:spPr bwMode="auto">
          <a:xfrm>
            <a:off x="4572000" y="5697538"/>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5" name="Line 10"/>
          <p:cNvSpPr>
            <a:spLocks noChangeShapeType="1"/>
          </p:cNvSpPr>
          <p:nvPr/>
        </p:nvSpPr>
        <p:spPr bwMode="auto">
          <a:xfrm>
            <a:off x="35274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6" name="Line 11"/>
          <p:cNvSpPr>
            <a:spLocks noChangeShapeType="1"/>
          </p:cNvSpPr>
          <p:nvPr/>
        </p:nvSpPr>
        <p:spPr bwMode="auto">
          <a:xfrm>
            <a:off x="673258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7" name="Line 12"/>
          <p:cNvSpPr>
            <a:spLocks noChangeShapeType="1"/>
          </p:cNvSpPr>
          <p:nvPr/>
        </p:nvSpPr>
        <p:spPr bwMode="auto">
          <a:xfrm>
            <a:off x="770413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88" name="Text Box 13"/>
          <p:cNvSpPr txBox="1">
            <a:spLocks noChangeArrowheads="1"/>
          </p:cNvSpPr>
          <p:nvPr/>
        </p:nvSpPr>
        <p:spPr bwMode="auto">
          <a:xfrm>
            <a:off x="334803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sp>
        <p:nvSpPr>
          <p:cNvPr id="75789" name="Text Box 14"/>
          <p:cNvSpPr txBox="1">
            <a:spLocks noChangeArrowheads="1"/>
          </p:cNvSpPr>
          <p:nvPr/>
        </p:nvSpPr>
        <p:spPr bwMode="auto">
          <a:xfrm>
            <a:off x="7488238" y="58054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5790" name="Text Box 15"/>
          <p:cNvSpPr txBox="1">
            <a:spLocks noChangeArrowheads="1"/>
          </p:cNvSpPr>
          <p:nvPr/>
        </p:nvSpPr>
        <p:spPr bwMode="auto">
          <a:xfrm>
            <a:off x="1800225" y="54086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5791" name="Text Box 16"/>
          <p:cNvSpPr txBox="1">
            <a:spLocks noChangeArrowheads="1"/>
          </p:cNvSpPr>
          <p:nvPr/>
        </p:nvSpPr>
        <p:spPr bwMode="auto">
          <a:xfrm>
            <a:off x="1835150" y="1773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cxnSp>
        <p:nvCxnSpPr>
          <p:cNvPr id="75792" name="Straight Connector 16"/>
          <p:cNvCxnSpPr>
            <a:cxnSpLocks noChangeShapeType="1"/>
          </p:cNvCxnSpPr>
          <p:nvPr/>
        </p:nvCxnSpPr>
        <p:spPr bwMode="auto">
          <a:xfrm>
            <a:off x="2874963" y="2514600"/>
            <a:ext cx="4416425" cy="2743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5793" name="Straight Connector 20"/>
          <p:cNvCxnSpPr>
            <a:cxnSpLocks noChangeShapeType="1"/>
          </p:cNvCxnSpPr>
          <p:nvPr/>
        </p:nvCxnSpPr>
        <p:spPr bwMode="auto">
          <a:xfrm>
            <a:off x="3297238" y="1671638"/>
            <a:ext cx="3994150" cy="33099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5794" name="Up Arrow 23"/>
          <p:cNvSpPr>
            <a:spLocks noChangeArrowheads="1"/>
          </p:cNvSpPr>
          <p:nvPr/>
        </p:nvSpPr>
        <p:spPr bwMode="auto">
          <a:xfrm>
            <a:off x="5113338" y="3441700"/>
            <a:ext cx="484187" cy="977900"/>
          </a:xfrm>
          <a:prstGeom prst="up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0"/>
              </a:spcBef>
              <a:buFontTx/>
              <a:buNone/>
            </a:pPr>
            <a:endParaRPr lang="en-GB" altLang="en-US" sz="1800">
              <a:solidFill>
                <a:schemeClr val="tx1"/>
              </a:solidFill>
            </a:endParaRPr>
          </a:p>
        </p:txBody>
      </p:sp>
    </p:spTree>
    <p:extLst>
      <p:ext uri="{BB962C8B-B14F-4D97-AF65-F5344CB8AC3E}">
        <p14:creationId xmlns:p14="http://schemas.microsoft.com/office/powerpoint/2010/main" val="45082524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750" y="657225"/>
            <a:ext cx="7246938" cy="1143000"/>
          </a:xfrm>
        </p:spPr>
        <p:txBody>
          <a:bodyPr/>
          <a:lstStyle/>
          <a:p>
            <a:r>
              <a:rPr lang="en-GB" altLang="en-US" smtClean="0">
                <a:latin typeface="Arial" charset="0"/>
                <a:ea typeface="ＭＳ Ｐゴシック" pitchFamily="34" charset="-128"/>
                <a:cs typeface="Arial" charset="0"/>
              </a:rPr>
              <a:t>Shifting the health gradient</a:t>
            </a:r>
          </a:p>
        </p:txBody>
      </p:sp>
      <p:sp>
        <p:nvSpPr>
          <p:cNvPr id="76803" name="Line 3"/>
          <p:cNvSpPr>
            <a:spLocks noChangeShapeType="1"/>
          </p:cNvSpPr>
          <p:nvPr/>
        </p:nvSpPr>
        <p:spPr bwMode="auto">
          <a:xfrm>
            <a:off x="2339975" y="1844675"/>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04" name="Line 4"/>
          <p:cNvSpPr>
            <a:spLocks noChangeShapeType="1"/>
          </p:cNvSpPr>
          <p:nvPr/>
        </p:nvSpPr>
        <p:spPr bwMode="auto">
          <a:xfrm>
            <a:off x="2339975" y="5661025"/>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05" name="Text Box 5"/>
          <p:cNvSpPr txBox="1">
            <a:spLocks noChangeArrowheads="1"/>
          </p:cNvSpPr>
          <p:nvPr/>
        </p:nvSpPr>
        <p:spPr bwMode="auto">
          <a:xfrm>
            <a:off x="468313" y="27813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800">
                <a:solidFill>
                  <a:srgbClr val="D60093"/>
                </a:solidFill>
                <a:ea typeface="ＭＳ Ｐゴシック" pitchFamily="34" charset="-128"/>
              </a:rPr>
              <a:t>Health state</a:t>
            </a:r>
          </a:p>
        </p:txBody>
      </p:sp>
      <p:sp>
        <p:nvSpPr>
          <p:cNvPr id="76806" name="Text Box 6"/>
          <p:cNvSpPr txBox="1">
            <a:spLocks noChangeArrowheads="1"/>
          </p:cNvSpPr>
          <p:nvPr/>
        </p:nvSpPr>
        <p:spPr bwMode="auto">
          <a:xfrm>
            <a:off x="3455988" y="5881688"/>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lgn="ctr">
              <a:spcBef>
                <a:spcPct val="50000"/>
              </a:spcBef>
              <a:buFontTx/>
              <a:buNone/>
            </a:pPr>
            <a:r>
              <a:rPr lang="en-GB" altLang="en-US" sz="1800">
                <a:solidFill>
                  <a:srgbClr val="D60093"/>
                </a:solidFill>
                <a:ea typeface="ＭＳ Ｐゴシック" pitchFamily="34" charset="-128"/>
              </a:rPr>
              <a:t>Social status</a:t>
            </a:r>
          </a:p>
        </p:txBody>
      </p:sp>
      <p:sp>
        <p:nvSpPr>
          <p:cNvPr id="76807" name="Line 8"/>
          <p:cNvSpPr>
            <a:spLocks noChangeShapeType="1"/>
          </p:cNvSpPr>
          <p:nvPr/>
        </p:nvSpPr>
        <p:spPr bwMode="auto">
          <a:xfrm>
            <a:off x="57245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08" name="Line 9"/>
          <p:cNvSpPr>
            <a:spLocks noChangeShapeType="1"/>
          </p:cNvSpPr>
          <p:nvPr/>
        </p:nvSpPr>
        <p:spPr bwMode="auto">
          <a:xfrm>
            <a:off x="4572000" y="5697538"/>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09" name="Line 10"/>
          <p:cNvSpPr>
            <a:spLocks noChangeShapeType="1"/>
          </p:cNvSpPr>
          <p:nvPr/>
        </p:nvSpPr>
        <p:spPr bwMode="auto">
          <a:xfrm>
            <a:off x="3527425"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10" name="Line 11"/>
          <p:cNvSpPr>
            <a:spLocks noChangeShapeType="1"/>
          </p:cNvSpPr>
          <p:nvPr/>
        </p:nvSpPr>
        <p:spPr bwMode="auto">
          <a:xfrm>
            <a:off x="673258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11" name="Line 12"/>
          <p:cNvSpPr>
            <a:spLocks noChangeShapeType="1"/>
          </p:cNvSpPr>
          <p:nvPr/>
        </p:nvSpPr>
        <p:spPr bwMode="auto">
          <a:xfrm>
            <a:off x="7704138" y="5661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12" name="Text Box 13"/>
          <p:cNvSpPr txBox="1">
            <a:spLocks noChangeArrowheads="1"/>
          </p:cNvSpPr>
          <p:nvPr/>
        </p:nvSpPr>
        <p:spPr bwMode="auto">
          <a:xfrm>
            <a:off x="3348038" y="58420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sp>
        <p:nvSpPr>
          <p:cNvPr id="76813" name="Text Box 14"/>
          <p:cNvSpPr txBox="1">
            <a:spLocks noChangeArrowheads="1"/>
          </p:cNvSpPr>
          <p:nvPr/>
        </p:nvSpPr>
        <p:spPr bwMode="auto">
          <a:xfrm>
            <a:off x="7488238" y="58054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6814" name="Text Box 15"/>
          <p:cNvSpPr txBox="1">
            <a:spLocks noChangeArrowheads="1"/>
          </p:cNvSpPr>
          <p:nvPr/>
        </p:nvSpPr>
        <p:spPr bwMode="auto">
          <a:xfrm>
            <a:off x="1800225" y="54086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Lo</a:t>
            </a:r>
          </a:p>
        </p:txBody>
      </p:sp>
      <p:sp>
        <p:nvSpPr>
          <p:cNvPr id="76815" name="Text Box 16"/>
          <p:cNvSpPr txBox="1">
            <a:spLocks noChangeArrowheads="1"/>
          </p:cNvSpPr>
          <p:nvPr/>
        </p:nvSpPr>
        <p:spPr bwMode="auto">
          <a:xfrm>
            <a:off x="1835150" y="17732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50000"/>
              </a:spcBef>
              <a:buFontTx/>
              <a:buNone/>
            </a:pPr>
            <a:r>
              <a:rPr lang="en-GB" altLang="en-US" sz="1400" b="1">
                <a:solidFill>
                  <a:schemeClr val="tx1"/>
                </a:solidFill>
                <a:ea typeface="ＭＳ Ｐゴシック" pitchFamily="34" charset="-128"/>
              </a:rPr>
              <a:t>Hi</a:t>
            </a:r>
          </a:p>
        </p:txBody>
      </p:sp>
      <p:cxnSp>
        <p:nvCxnSpPr>
          <p:cNvPr id="76816" name="Straight Connector 16"/>
          <p:cNvCxnSpPr>
            <a:cxnSpLocks noChangeShapeType="1"/>
          </p:cNvCxnSpPr>
          <p:nvPr/>
        </p:nvCxnSpPr>
        <p:spPr bwMode="auto">
          <a:xfrm>
            <a:off x="2851150" y="2225675"/>
            <a:ext cx="4535488" cy="638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6817" name="Up Arrow 19"/>
          <p:cNvSpPr>
            <a:spLocks noChangeArrowheads="1"/>
          </p:cNvSpPr>
          <p:nvPr/>
        </p:nvSpPr>
        <p:spPr bwMode="auto">
          <a:xfrm>
            <a:off x="3344863" y="2443163"/>
            <a:ext cx="484187" cy="977900"/>
          </a:xfrm>
          <a:prstGeom prst="up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0"/>
              </a:spcBef>
              <a:buFontTx/>
              <a:buNone/>
            </a:pPr>
            <a:endParaRPr lang="en-GB" altLang="en-US" sz="1800">
              <a:solidFill>
                <a:schemeClr val="tx1"/>
              </a:solidFill>
            </a:endParaRPr>
          </a:p>
        </p:txBody>
      </p:sp>
      <p:sp>
        <p:nvSpPr>
          <p:cNvPr id="76818" name="Up Arrow 20"/>
          <p:cNvSpPr>
            <a:spLocks noChangeArrowheads="1"/>
          </p:cNvSpPr>
          <p:nvPr/>
        </p:nvSpPr>
        <p:spPr bwMode="auto">
          <a:xfrm>
            <a:off x="5053013" y="2827338"/>
            <a:ext cx="484187" cy="977900"/>
          </a:xfrm>
          <a:prstGeom prst="up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0"/>
              </a:spcBef>
              <a:buFontTx/>
              <a:buNone/>
            </a:pPr>
            <a:endParaRPr lang="en-GB" altLang="en-US" sz="1800">
              <a:solidFill>
                <a:schemeClr val="tx1"/>
              </a:solidFill>
            </a:endParaRPr>
          </a:p>
        </p:txBody>
      </p:sp>
      <p:sp>
        <p:nvSpPr>
          <p:cNvPr id="76819" name="Up Arrow 21"/>
          <p:cNvSpPr>
            <a:spLocks noChangeArrowheads="1"/>
          </p:cNvSpPr>
          <p:nvPr/>
        </p:nvSpPr>
        <p:spPr bwMode="auto">
          <a:xfrm>
            <a:off x="7062788" y="3128963"/>
            <a:ext cx="484187" cy="977900"/>
          </a:xfrm>
          <a:prstGeom prst="up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Font typeface="Arial" charset="0"/>
              <a:buChar char="•"/>
              <a:defRPr sz="3200">
                <a:solidFill>
                  <a:srgbClr val="4A4A4A"/>
                </a:solidFill>
                <a:latin typeface="Arial" charset="0"/>
                <a:cs typeface="Arial" charset="0"/>
              </a:defRPr>
            </a:lvl1pPr>
            <a:lvl2pPr marL="742950" indent="-285750" eaLnBrk="0" hangingPunct="0">
              <a:spcBef>
                <a:spcPct val="20000"/>
              </a:spcBef>
              <a:buFont typeface="Arial" charset="0"/>
              <a:buChar char="–"/>
              <a:defRPr sz="2800">
                <a:solidFill>
                  <a:srgbClr val="4A4A4A"/>
                </a:solidFill>
                <a:latin typeface="Arial" charset="0"/>
                <a:cs typeface="Arial" charset="0"/>
              </a:defRPr>
            </a:lvl2pPr>
            <a:lvl3pPr marL="1143000" indent="-228600" eaLnBrk="0" hangingPunct="0">
              <a:spcBef>
                <a:spcPct val="20000"/>
              </a:spcBef>
              <a:buFont typeface="Arial" charset="0"/>
              <a:buChar char="•"/>
              <a:defRPr sz="2400">
                <a:solidFill>
                  <a:srgbClr val="4A4A4A"/>
                </a:solidFill>
                <a:latin typeface="Arial" charset="0"/>
                <a:cs typeface="Arial" charset="0"/>
              </a:defRPr>
            </a:lvl3pPr>
            <a:lvl4pPr marL="1600200" indent="-228600" eaLnBrk="0" hangingPunct="0">
              <a:spcBef>
                <a:spcPct val="20000"/>
              </a:spcBef>
              <a:buFont typeface="Arial" charset="0"/>
              <a:buChar char="–"/>
              <a:defRPr sz="2000">
                <a:solidFill>
                  <a:srgbClr val="4A4A4A"/>
                </a:solidFill>
                <a:latin typeface="Arial" charset="0"/>
                <a:cs typeface="Arial" charset="0"/>
              </a:defRPr>
            </a:lvl4pPr>
            <a:lvl5pPr marL="2057400" indent="-228600" eaLnBrk="0" hangingPunct="0">
              <a:spcBef>
                <a:spcPct val="20000"/>
              </a:spcBef>
              <a:buFont typeface="Arial" charset="0"/>
              <a:buChar char="»"/>
              <a:defRPr sz="2000">
                <a:solidFill>
                  <a:srgbClr val="4A4A4A"/>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rgbClr val="4A4A4A"/>
                </a:solidFill>
                <a:latin typeface="Arial" charset="0"/>
                <a:cs typeface="Arial" charset="0"/>
              </a:defRPr>
            </a:lvl9pPr>
          </a:lstStyle>
          <a:p>
            <a:pPr>
              <a:spcBef>
                <a:spcPct val="0"/>
              </a:spcBef>
              <a:buFontTx/>
              <a:buNone/>
            </a:pPr>
            <a:endParaRPr lang="en-GB" altLang="en-US" sz="1800">
              <a:solidFill>
                <a:schemeClr val="tx1"/>
              </a:solidFill>
            </a:endParaRPr>
          </a:p>
        </p:txBody>
      </p:sp>
    </p:spTree>
    <p:extLst>
      <p:ext uri="{BB962C8B-B14F-4D97-AF65-F5344CB8AC3E}">
        <p14:creationId xmlns:p14="http://schemas.microsoft.com/office/powerpoint/2010/main" val="231826707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Social Practice.</a:t>
            </a:r>
            <a:endParaRPr lang="en-GB"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03664422"/>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GB" altLang="en-US" smtClean="0">
              <a:latin typeface="Arial" charset="0"/>
              <a:cs typeface="Arial" charset="0"/>
            </a:endParaRPr>
          </a:p>
        </p:txBody>
      </p:sp>
      <p:sp>
        <p:nvSpPr>
          <p:cNvPr id="22531" name="Content Placeholder 2"/>
          <p:cNvSpPr>
            <a:spLocks noGrp="1"/>
          </p:cNvSpPr>
          <p:nvPr>
            <p:ph idx="1"/>
          </p:nvPr>
        </p:nvSpPr>
        <p:spPr/>
        <p:txBody>
          <a:bodyPr/>
          <a:lstStyle/>
          <a:p>
            <a:r>
              <a:rPr lang="en-GB" altLang="en-US" sz="2400" b="1" smtClean="0">
                <a:latin typeface="Arial" charset="0"/>
                <a:cs typeface="Arial" charset="0"/>
              </a:rPr>
              <a:t>materials</a:t>
            </a:r>
            <a:r>
              <a:rPr lang="en-GB" altLang="en-US" sz="2400" smtClean="0">
                <a:latin typeface="Arial" charset="0"/>
                <a:cs typeface="Arial" charset="0"/>
              </a:rPr>
              <a:t> (objects, consumer goods, infrastructures); </a:t>
            </a:r>
          </a:p>
          <a:p>
            <a:endParaRPr lang="en-GB" altLang="en-US" sz="2400" b="1" smtClean="0">
              <a:latin typeface="Arial" charset="0"/>
              <a:cs typeface="Arial" charset="0"/>
            </a:endParaRPr>
          </a:p>
          <a:p>
            <a:r>
              <a:rPr lang="en-GB" altLang="en-US" sz="2400" b="1" smtClean="0">
                <a:latin typeface="Arial" charset="0"/>
                <a:cs typeface="Arial" charset="0"/>
              </a:rPr>
              <a:t>competence</a:t>
            </a:r>
            <a:r>
              <a:rPr lang="en-GB" altLang="en-US" sz="2400" smtClean="0">
                <a:latin typeface="Arial" charset="0"/>
                <a:cs typeface="Arial" charset="0"/>
              </a:rPr>
              <a:t> (including understandings of the situation; practical know-how) </a:t>
            </a:r>
          </a:p>
          <a:p>
            <a:endParaRPr lang="en-GB" altLang="en-US" sz="2400" b="1" smtClean="0">
              <a:latin typeface="Arial" charset="0"/>
              <a:cs typeface="Arial" charset="0"/>
            </a:endParaRPr>
          </a:p>
          <a:p>
            <a:r>
              <a:rPr lang="en-GB" altLang="en-US" sz="2400" b="1" smtClean="0">
                <a:latin typeface="Arial" charset="0"/>
                <a:cs typeface="Arial" charset="0"/>
              </a:rPr>
              <a:t>meanings</a:t>
            </a:r>
            <a:r>
              <a:rPr lang="en-GB" altLang="en-US" sz="2400" smtClean="0">
                <a:latin typeface="Arial" charset="0"/>
                <a:cs typeface="Arial" charset="0"/>
              </a:rPr>
              <a:t> (including embodied understandings of the social significance of the practice; past experiences of participation etc.).</a:t>
            </a:r>
          </a:p>
        </p:txBody>
      </p:sp>
    </p:spTree>
    <p:extLst>
      <p:ext uri="{BB962C8B-B14F-4D97-AF65-F5344CB8AC3E}">
        <p14:creationId xmlns:p14="http://schemas.microsoft.com/office/powerpoint/2010/main" val="46788691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p:cNvSpPr>
            <a:spLocks noChangeShapeType="1"/>
          </p:cNvSpPr>
          <p:nvPr/>
        </p:nvSpPr>
        <p:spPr bwMode="auto">
          <a:xfrm flipV="1">
            <a:off x="827088" y="3278188"/>
            <a:ext cx="1189037"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9" name="Text Box 36"/>
          <p:cNvSpPr txBox="1">
            <a:spLocks noChangeArrowheads="1"/>
          </p:cNvSpPr>
          <p:nvPr/>
        </p:nvSpPr>
        <p:spPr bwMode="auto">
          <a:xfrm>
            <a:off x="86042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Y</a:t>
            </a:r>
          </a:p>
        </p:txBody>
      </p:sp>
      <p:sp>
        <p:nvSpPr>
          <p:cNvPr id="10" name="Text Box 44"/>
          <p:cNvSpPr txBox="1">
            <a:spLocks noChangeArrowheads="1"/>
          </p:cNvSpPr>
          <p:nvPr/>
        </p:nvSpPr>
        <p:spPr bwMode="auto">
          <a:xfrm>
            <a:off x="298450" y="3124200"/>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X</a:t>
            </a:r>
            <a:endParaRPr lang="en-GB" sz="1400" b="1" baseline="30000" dirty="0" smtClean="0">
              <a:solidFill>
                <a:srgbClr val="FF0000"/>
              </a:solidFill>
              <a:effectLst>
                <a:outerShdw blurRad="38100" dist="38100" dir="2700000" algn="tl">
                  <a:srgbClr val="000000">
                    <a:alpha val="43137"/>
                  </a:srgbClr>
                </a:outerShdw>
              </a:effectLst>
            </a:endParaRPr>
          </a:p>
        </p:txBody>
      </p:sp>
      <p:cxnSp>
        <p:nvCxnSpPr>
          <p:cNvPr id="16" name="Straight Arrow Connector 15"/>
          <p:cNvCxnSpPr/>
          <p:nvPr/>
        </p:nvCxnSpPr>
        <p:spPr>
          <a:xfrm>
            <a:off x="10475913" y="184467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Line 10"/>
          <p:cNvSpPr>
            <a:spLocks noChangeShapeType="1"/>
          </p:cNvSpPr>
          <p:nvPr/>
        </p:nvSpPr>
        <p:spPr bwMode="auto">
          <a:xfrm flipV="1">
            <a:off x="2411413" y="3278188"/>
            <a:ext cx="1189037"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9" name="Line 10"/>
          <p:cNvSpPr>
            <a:spLocks noChangeShapeType="1"/>
          </p:cNvSpPr>
          <p:nvPr/>
        </p:nvSpPr>
        <p:spPr bwMode="auto">
          <a:xfrm flipV="1">
            <a:off x="4140200" y="3292475"/>
            <a:ext cx="11874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0" name="Line 10"/>
          <p:cNvSpPr>
            <a:spLocks noChangeShapeType="1"/>
          </p:cNvSpPr>
          <p:nvPr/>
        </p:nvSpPr>
        <p:spPr bwMode="auto">
          <a:xfrm flipV="1">
            <a:off x="5724525" y="3292475"/>
            <a:ext cx="11874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1" name="Line 10"/>
          <p:cNvSpPr>
            <a:spLocks noChangeShapeType="1"/>
          </p:cNvSpPr>
          <p:nvPr/>
        </p:nvSpPr>
        <p:spPr bwMode="auto">
          <a:xfrm flipV="1">
            <a:off x="7235825" y="3292475"/>
            <a:ext cx="1189038"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71407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499"/>
                                          </p:stCondLst>
                                        </p:cTn>
                                        <p:tgtEl>
                                          <p:spTgt spid="28"/>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9"/>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30"/>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28" grpId="0" animBg="1"/>
      <p:bldP spid="29" grpId="0" animBg="1"/>
      <p:bldP spid="30"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GB" altLang="en-US" smtClean="0">
              <a:latin typeface="Arial" charset="0"/>
              <a:cs typeface="Arial" charset="0"/>
            </a:endParaRPr>
          </a:p>
        </p:txBody>
      </p:sp>
      <p:pic>
        <p:nvPicPr>
          <p:cNvPr id="23555" name="Content Placeholder 3" descr="threeelement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333625" y="1738313"/>
            <a:ext cx="4476750" cy="4249737"/>
          </a:xfrm>
        </p:spPr>
      </p:pic>
    </p:spTree>
    <p:extLst>
      <p:ext uri="{BB962C8B-B14F-4D97-AF65-F5344CB8AC3E}">
        <p14:creationId xmlns:p14="http://schemas.microsoft.com/office/powerpoint/2010/main" val="3236695394"/>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Agency and structure.</a:t>
            </a:r>
          </a:p>
          <a:p>
            <a:r>
              <a:rPr lang="en-GB" dirty="0" smtClean="0"/>
              <a:t>Knowledgeable social actors.</a:t>
            </a:r>
          </a:p>
          <a:p>
            <a:r>
              <a:rPr lang="en-GB" dirty="0" smtClean="0"/>
              <a:t>The recursive nature of social life.</a:t>
            </a:r>
          </a:p>
          <a:p>
            <a:r>
              <a:rPr lang="en-GB" dirty="0" smtClean="0"/>
              <a:t>Typifications.</a:t>
            </a:r>
          </a:p>
          <a:p>
            <a:endParaRPr lang="en-GB" dirty="0"/>
          </a:p>
          <a:p>
            <a:pPr marL="0" indent="0">
              <a:buNone/>
            </a:pPr>
            <a:r>
              <a:rPr lang="en-GB" sz="1600" dirty="0" smtClean="0"/>
              <a:t>Giddens </a:t>
            </a:r>
            <a:r>
              <a:rPr lang="en-GB" sz="1600" dirty="0"/>
              <a:t>A (1984) The Constitution of Society: Outline of the Theory of Structuration. </a:t>
            </a:r>
            <a:r>
              <a:rPr lang="en-GB" sz="1600" dirty="0" smtClean="0"/>
              <a:t>Cambridge: Polity.</a:t>
            </a:r>
            <a:endParaRPr lang="en-GB" sz="1600" dirty="0"/>
          </a:p>
        </p:txBody>
      </p:sp>
    </p:spTree>
    <p:extLst>
      <p:ext uri="{BB962C8B-B14F-4D97-AF65-F5344CB8AC3E}">
        <p14:creationId xmlns:p14="http://schemas.microsoft.com/office/powerpoint/2010/main" val="216729697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p:cNvSpPr>
            <a:spLocks noChangeShapeType="1"/>
          </p:cNvSpPr>
          <p:nvPr/>
        </p:nvSpPr>
        <p:spPr bwMode="auto">
          <a:xfrm flipV="1">
            <a:off x="827088" y="3278188"/>
            <a:ext cx="1189037"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9" name="Text Box 36"/>
          <p:cNvSpPr txBox="1">
            <a:spLocks noChangeArrowheads="1"/>
          </p:cNvSpPr>
          <p:nvPr/>
        </p:nvSpPr>
        <p:spPr bwMode="auto">
          <a:xfrm>
            <a:off x="8604250" y="31416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dirty="0" smtClean="0">
                <a:solidFill>
                  <a:srgbClr val="FF0000"/>
                </a:solidFill>
                <a:effectLst>
                  <a:outerShdw blurRad="38100" dist="38100" dir="2700000" algn="tl">
                    <a:srgbClr val="000000">
                      <a:alpha val="43137"/>
                    </a:srgbClr>
                  </a:outerShdw>
                </a:effectLst>
              </a:rPr>
              <a:t>B</a:t>
            </a:r>
          </a:p>
        </p:txBody>
      </p:sp>
      <p:sp>
        <p:nvSpPr>
          <p:cNvPr id="10" name="Text Box 44"/>
          <p:cNvSpPr txBox="1">
            <a:spLocks noChangeArrowheads="1"/>
          </p:cNvSpPr>
          <p:nvPr/>
        </p:nvSpPr>
        <p:spPr bwMode="auto">
          <a:xfrm>
            <a:off x="298450" y="3124200"/>
            <a:ext cx="433388"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1400" b="1" baseline="30000" dirty="0" smtClean="0">
                <a:solidFill>
                  <a:srgbClr val="FF0000"/>
                </a:solidFill>
                <a:effectLst>
                  <a:outerShdw blurRad="38100" dist="38100" dir="2700000" algn="tl">
                    <a:srgbClr val="000000">
                      <a:alpha val="43137"/>
                    </a:srgbClr>
                  </a:outerShdw>
                </a:effectLst>
              </a:rPr>
              <a:t>A</a:t>
            </a:r>
          </a:p>
        </p:txBody>
      </p:sp>
      <p:cxnSp>
        <p:nvCxnSpPr>
          <p:cNvPr id="16" name="Straight Arrow Connector 15"/>
          <p:cNvCxnSpPr/>
          <p:nvPr/>
        </p:nvCxnSpPr>
        <p:spPr>
          <a:xfrm>
            <a:off x="10475913" y="184467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Line 10"/>
          <p:cNvSpPr>
            <a:spLocks noChangeShapeType="1"/>
          </p:cNvSpPr>
          <p:nvPr/>
        </p:nvSpPr>
        <p:spPr bwMode="auto">
          <a:xfrm flipV="1">
            <a:off x="2411413" y="3278188"/>
            <a:ext cx="1189037"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29" name="Line 10"/>
          <p:cNvSpPr>
            <a:spLocks noChangeShapeType="1"/>
          </p:cNvSpPr>
          <p:nvPr/>
        </p:nvSpPr>
        <p:spPr bwMode="auto">
          <a:xfrm flipV="1">
            <a:off x="4140200" y="3292475"/>
            <a:ext cx="11874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0" name="Line 10"/>
          <p:cNvSpPr>
            <a:spLocks noChangeShapeType="1"/>
          </p:cNvSpPr>
          <p:nvPr/>
        </p:nvSpPr>
        <p:spPr bwMode="auto">
          <a:xfrm flipV="1">
            <a:off x="5724525" y="3292475"/>
            <a:ext cx="1187450"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
        <p:nvSpPr>
          <p:cNvPr id="31" name="Line 10"/>
          <p:cNvSpPr>
            <a:spLocks noChangeShapeType="1"/>
          </p:cNvSpPr>
          <p:nvPr/>
        </p:nvSpPr>
        <p:spPr bwMode="auto">
          <a:xfrm flipV="1">
            <a:off x="7235825" y="3292475"/>
            <a:ext cx="1189038"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145217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499"/>
                                          </p:stCondLst>
                                        </p:cTn>
                                        <p:tgtEl>
                                          <p:spTgt spid="28"/>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9"/>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499"/>
                                          </p:stCondLst>
                                        </p:cTn>
                                        <p:tgtEl>
                                          <p:spTgt spid="30"/>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b="1" smtClean="0">
                <a:latin typeface="Arial" charset="0"/>
                <a:ea typeface="ＭＳ Ｐゴシック" pitchFamily="34" charset="-128"/>
                <a:cs typeface="Arial" charset="0"/>
              </a:rPr>
              <a:t>Two explanations</a:t>
            </a:r>
          </a:p>
        </p:txBody>
      </p:sp>
      <p:sp>
        <p:nvSpPr>
          <p:cNvPr id="8195" name="Text Placeholder 2"/>
          <p:cNvSpPr>
            <a:spLocks noGrp="1"/>
          </p:cNvSpPr>
          <p:nvPr>
            <p:ph type="body" idx="1"/>
          </p:nvPr>
        </p:nvSpPr>
        <p:spPr>
          <a:xfrm>
            <a:off x="457200" y="1535113"/>
            <a:ext cx="4040188" cy="369887"/>
          </a:xfrm>
        </p:spPr>
        <p:txBody>
          <a:bodyPr>
            <a:normAutofit fontScale="92500" lnSpcReduction="20000"/>
          </a:bodyPr>
          <a:lstStyle/>
          <a:p>
            <a:pPr>
              <a:defRPr/>
            </a:pPr>
            <a:r>
              <a:rPr lang="en-GB" smtClean="0">
                <a:ea typeface="ＭＳ Ｐゴシック" pitchFamily="34" charset="-128"/>
              </a:rPr>
              <a:t>Individual</a:t>
            </a:r>
          </a:p>
        </p:txBody>
      </p:sp>
      <p:sp>
        <p:nvSpPr>
          <p:cNvPr id="8196" name="Text Placeholder 4"/>
          <p:cNvSpPr>
            <a:spLocks noGrp="1"/>
          </p:cNvSpPr>
          <p:nvPr>
            <p:ph type="body" sz="quarter" idx="3"/>
          </p:nvPr>
        </p:nvSpPr>
        <p:spPr>
          <a:xfrm>
            <a:off x="4645025" y="1535113"/>
            <a:ext cx="4041775" cy="369887"/>
          </a:xfrm>
        </p:spPr>
        <p:txBody>
          <a:bodyPr>
            <a:normAutofit fontScale="92500" lnSpcReduction="20000"/>
          </a:bodyPr>
          <a:lstStyle/>
          <a:p>
            <a:pPr>
              <a:defRPr/>
            </a:pPr>
            <a:r>
              <a:rPr lang="en-GB" smtClean="0">
                <a:ea typeface="ＭＳ Ｐゴシック" pitchFamily="34" charset="-128"/>
              </a:rPr>
              <a:t>Population</a:t>
            </a:r>
          </a:p>
        </p:txBody>
      </p:sp>
      <p:pic>
        <p:nvPicPr>
          <p:cNvPr id="12293" name="Picture 7" descr="U:\CPHE\C Folder\photos\Waterloo.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a:xfrm>
            <a:off x="4662488" y="2174875"/>
            <a:ext cx="4041775" cy="3951288"/>
          </a:xfrm>
          <a:noFill/>
        </p:spPr>
      </p:pic>
      <p:pic>
        <p:nvPicPr>
          <p:cNvPr id="12294" name="Picture 8" descr="U:\CPHE\C Folder\photos\End of my teth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174875"/>
            <a:ext cx="4040188" cy="4019550"/>
          </a:xfrm>
          <a:noFill/>
        </p:spPr>
      </p:pic>
    </p:spTree>
    <p:extLst>
      <p:ext uri="{BB962C8B-B14F-4D97-AF65-F5344CB8AC3E}">
        <p14:creationId xmlns:p14="http://schemas.microsoft.com/office/powerpoint/2010/main" val="8842118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GB" altLang="en-US" smtClean="0">
              <a:latin typeface="Arial" charset="0"/>
              <a:cs typeface="Arial" charset="0"/>
            </a:endParaRPr>
          </a:p>
        </p:txBody>
      </p:sp>
      <p:sp>
        <p:nvSpPr>
          <p:cNvPr id="13315" name="Content Placeholder 2"/>
          <p:cNvSpPr>
            <a:spLocks noGrp="1"/>
          </p:cNvSpPr>
          <p:nvPr>
            <p:ph idx="1"/>
          </p:nvPr>
        </p:nvSpPr>
        <p:spPr>
          <a:xfrm>
            <a:off x="708025" y="1600200"/>
            <a:ext cx="7902575" cy="1625600"/>
          </a:xfrm>
        </p:spPr>
        <p:txBody>
          <a:bodyPr/>
          <a:lstStyle/>
          <a:p>
            <a:r>
              <a:rPr lang="en-GB" altLang="en-US" sz="2400" smtClean="0">
                <a:latin typeface="Arial" charset="0"/>
                <a:cs typeface="Arial" charset="0"/>
              </a:rPr>
              <a:t>Population explanations are not achieved by adding up all the individual events.</a:t>
            </a:r>
          </a:p>
          <a:p>
            <a:endParaRPr lang="en-GB" altLang="en-US" sz="2400" smtClean="0">
              <a:latin typeface="Arial" charset="0"/>
              <a:cs typeface="Arial" charset="0"/>
            </a:endParaRPr>
          </a:p>
          <a:p>
            <a:r>
              <a:rPr lang="en-GB" altLang="en-US" sz="2400" smtClean="0">
                <a:latin typeface="Arial" charset="0"/>
                <a:cs typeface="Arial" charset="0"/>
              </a:rPr>
              <a:t>The case of asbestos related disease in East London</a:t>
            </a:r>
          </a:p>
        </p:txBody>
      </p:sp>
    </p:spTree>
    <p:extLst>
      <p:ext uri="{BB962C8B-B14F-4D97-AF65-F5344CB8AC3E}">
        <p14:creationId xmlns:p14="http://schemas.microsoft.com/office/powerpoint/2010/main" val="359266842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3600" b="1" i="0" u="none" strike="noStrike" cap="none" normalizeH="0" baseline="0" smtClean="0">
            <a:ln>
              <a:noFill/>
            </a:ln>
            <a:solidFill>
              <a:srgbClr val="FF33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3600" b="1" i="0" u="none" strike="noStrike" cap="none" normalizeH="0" baseline="0" smtClean="0">
            <a:ln>
              <a:noFill/>
            </a:ln>
            <a:solidFill>
              <a:srgbClr val="FF3300"/>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1298</Words>
  <Application>Microsoft Office PowerPoint</Application>
  <PresentationFormat>On-screen Show (4:3)</PresentationFormat>
  <Paragraphs>284</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Blank Presentation</vt:lpstr>
      <vt:lpstr>Community Development Workshop.</vt:lpstr>
      <vt:lpstr>The difference between population health and individual health</vt:lpstr>
      <vt:lpstr>The difference between population health and individual health</vt:lpstr>
      <vt:lpstr>The difference between population health and individual health</vt:lpstr>
      <vt:lpstr>The difference between population health and individual health</vt:lpstr>
      <vt:lpstr>PowerPoint Presentation</vt:lpstr>
      <vt:lpstr>PowerPoint Presentation</vt:lpstr>
      <vt:lpstr>Two explanations</vt:lpstr>
      <vt:lpstr>PowerPoint Presentation</vt:lpstr>
      <vt:lpstr>PowerPoint Presentation</vt:lpstr>
      <vt:lpstr>PowerPoint Presentation</vt:lpstr>
      <vt:lpstr>PowerPoint Presentation</vt:lpstr>
      <vt:lpstr>PowerPoint Presentation</vt:lpstr>
      <vt:lpstr>Technical solutions</vt:lpstr>
      <vt:lpstr>PowerPoint Presentation</vt:lpstr>
      <vt:lpstr>PowerPoint Presentation</vt:lpstr>
      <vt:lpstr>PowerPoint Presentation</vt:lpstr>
      <vt:lpstr>PowerPoint Presentation</vt:lpstr>
      <vt:lpstr>PowerPoint Presentation</vt:lpstr>
      <vt:lpstr>PowerPoint Presentation</vt:lpstr>
      <vt:lpstr>Antonovsky’s ideas</vt:lpstr>
      <vt:lpstr>Antonovsky’s ideas</vt:lpstr>
      <vt:lpstr>Antonovsky’s ideas</vt:lpstr>
      <vt:lpstr>Antonovsky’s ideas</vt:lpstr>
      <vt:lpstr>Antonovsky’s ideas</vt:lpstr>
      <vt:lpstr>Antonovsky’s ideas</vt:lpstr>
      <vt:lpstr>PowerPoint Presentation</vt:lpstr>
      <vt:lpstr>Where does coping take place?</vt:lpstr>
      <vt:lpstr>Lifeworlds</vt:lpstr>
      <vt:lpstr>PowerPoint Presentation</vt:lpstr>
      <vt:lpstr>PowerPoint Presentation</vt:lpstr>
      <vt:lpstr>Overlapping lifeworlds</vt:lpstr>
      <vt:lpstr>Coping in the life world</vt:lpstr>
      <vt:lpstr>Capabilities</vt:lpstr>
      <vt:lpstr>PowerPoint Presentation</vt:lpstr>
      <vt:lpstr>PowerPoint Presentation</vt:lpstr>
      <vt:lpstr>How do we do this? .</vt:lpstr>
      <vt:lpstr>PowerPoint Presentation</vt:lpstr>
      <vt:lpstr>PowerPoint Presentation</vt:lpstr>
      <vt:lpstr>PowerPoint Presentation</vt:lpstr>
      <vt:lpstr>PowerPoint Presentation</vt:lpstr>
      <vt:lpstr>PowerPoint Presentation</vt:lpstr>
      <vt:lpstr>Delivering public health improvement using the  evidence  </vt:lpstr>
      <vt:lpstr>NICE </vt:lpstr>
      <vt:lpstr>The legacy of Archie Cochrane</vt:lpstr>
      <vt:lpstr>PowerPoint Presentation</vt:lpstr>
      <vt:lpstr>The implementation gap</vt:lpstr>
      <vt:lpstr>PowerPoint Presentation</vt:lpstr>
      <vt:lpstr>Some evidence to policy successes</vt:lpstr>
      <vt:lpstr>The pillars of NICE’s work</vt:lpstr>
      <vt:lpstr>Assessing Cost Effectiveness</vt:lpstr>
      <vt:lpstr>PowerPoint Presentation</vt:lpstr>
      <vt:lpstr>PowerPoint Presentation</vt:lpstr>
      <vt:lpstr>The health gradient</vt:lpstr>
      <vt:lpstr>The health gradient</vt:lpstr>
      <vt:lpstr>The health gradient</vt:lpstr>
      <vt:lpstr>Shifting the health gradient</vt:lpstr>
      <vt:lpstr>Social Practice.</vt:lpstr>
      <vt:lpstr>PowerPoint Presentation</vt:lpstr>
      <vt:lpstr>PowerPoint Presentation</vt:lpstr>
      <vt:lpstr>PowerPoint Presentation</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Ball</dc:creator>
  <cp:lastModifiedBy>Caroline</cp:lastModifiedBy>
  <cp:revision>168</cp:revision>
  <dcterms:created xsi:type="dcterms:W3CDTF">2005-06-07T10:25:31Z</dcterms:created>
  <dcterms:modified xsi:type="dcterms:W3CDTF">2015-05-19T09:31:50Z</dcterms:modified>
</cp:coreProperties>
</file>