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4" r:id="rId3"/>
    <p:sldId id="395" r:id="rId4"/>
    <p:sldId id="355" r:id="rId5"/>
    <p:sldId id="356" r:id="rId6"/>
    <p:sldId id="357" r:id="rId7"/>
    <p:sldId id="397" r:id="rId8"/>
    <p:sldId id="398" r:id="rId9"/>
    <p:sldId id="381" r:id="rId10"/>
    <p:sldId id="390" r:id="rId11"/>
    <p:sldId id="366" r:id="rId12"/>
    <p:sldId id="389" r:id="rId13"/>
    <p:sldId id="376" r:id="rId14"/>
    <p:sldId id="377" r:id="rId15"/>
    <p:sldId id="387" r:id="rId16"/>
    <p:sldId id="378" r:id="rId17"/>
    <p:sldId id="368" r:id="rId18"/>
    <p:sldId id="379" r:id="rId19"/>
    <p:sldId id="388" r:id="rId20"/>
    <p:sldId id="380" r:id="rId21"/>
    <p:sldId id="385" r:id="rId22"/>
    <p:sldId id="342" r:id="rId23"/>
    <p:sldId id="344" r:id="rId24"/>
    <p:sldId id="334" r:id="rId25"/>
    <p:sldId id="399" r:id="rId26"/>
    <p:sldId id="396" r:id="rId27"/>
    <p:sldId id="360" r:id="rId28"/>
    <p:sldId id="361" r:id="rId29"/>
    <p:sldId id="362" r:id="rId30"/>
    <p:sldId id="363" r:id="rId31"/>
    <p:sldId id="286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7EC"/>
    <a:srgbClr val="00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81" d="100"/>
          <a:sy n="81" d="100"/>
        </p:scale>
        <p:origin x="-10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weconomics.org.uk\shared\Well%20Being\Current%20projects\EQLS%20analysis%20-%20W13\Write-up\Figures%20for%20Report%20-%20SEN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weconomics.org.uk\shared\Well%20Being\Current%20projects\EQLS%20analysis%20-%20W13\Write-up\Figures%20for%20Report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satisfaction with life </a:t>
            </a:r>
            <a:r>
              <a:rPr lang="en-US" dirty="0" smtClean="0"/>
              <a:t>overall (1-7 scale)  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'Life Overall'!$D$15</c:f>
              <c:strCache>
                <c:ptCount val="1"/>
                <c:pt idx="0">
                  <c:v>satisfaction with life overall  </c:v>
                </c:pt>
              </c:strCache>
            </c:strRef>
          </c:tx>
          <c:spPr>
            <a:ln w="28575">
              <a:noFill/>
            </a:ln>
          </c:spPr>
          <c:xVal>
            <c:numRef>
              <c:f>'Life Overall'!$C$16:$C$55</c:f>
              <c:numCache>
                <c:formatCode>####.0000</c:formatCode>
                <c:ptCount val="40"/>
                <c:pt idx="0">
                  <c:v>2668.6222221575704</c:v>
                </c:pt>
                <c:pt idx="1">
                  <c:v>5860.302628180063</c:v>
                </c:pt>
                <c:pt idx="2">
                  <c:v>7548.7185862229635</c:v>
                </c:pt>
                <c:pt idx="3">
                  <c:v>8932.1967579791071</c:v>
                </c:pt>
                <c:pt idx="4">
                  <c:v>10121.012499976947</c:v>
                </c:pt>
                <c:pt idx="5">
                  <c:v>11181.246841754357</c:v>
                </c:pt>
                <c:pt idx="6">
                  <c:v>12188.455713207872</c:v>
                </c:pt>
                <c:pt idx="7">
                  <c:v>13187.474844909966</c:v>
                </c:pt>
                <c:pt idx="8">
                  <c:v>14189.496666349594</c:v>
                </c:pt>
                <c:pt idx="9">
                  <c:v>15145.100562704996</c:v>
                </c:pt>
                <c:pt idx="10">
                  <c:v>16063.704566935317</c:v>
                </c:pt>
                <c:pt idx="11">
                  <c:v>17031.039038413455</c:v>
                </c:pt>
                <c:pt idx="12">
                  <c:v>17964.520799019036</c:v>
                </c:pt>
                <c:pt idx="13">
                  <c:v>18875.886196856216</c:v>
                </c:pt>
                <c:pt idx="14">
                  <c:v>19844.89346575021</c:v>
                </c:pt>
                <c:pt idx="15">
                  <c:v>20918.675565005076</c:v>
                </c:pt>
                <c:pt idx="16">
                  <c:v>21906.050992914817</c:v>
                </c:pt>
                <c:pt idx="17">
                  <c:v>22876.925434326142</c:v>
                </c:pt>
                <c:pt idx="18">
                  <c:v>23893.648404188782</c:v>
                </c:pt>
                <c:pt idx="19">
                  <c:v>24949.319288193245</c:v>
                </c:pt>
                <c:pt idx="20">
                  <c:v>26039.473731134636</c:v>
                </c:pt>
                <c:pt idx="21">
                  <c:v>27097.733623001288</c:v>
                </c:pt>
                <c:pt idx="22">
                  <c:v>28146.508024469967</c:v>
                </c:pt>
                <c:pt idx="23">
                  <c:v>29258.278864171592</c:v>
                </c:pt>
                <c:pt idx="24">
                  <c:v>30449.712244855396</c:v>
                </c:pt>
                <c:pt idx="25">
                  <c:v>31774.684149509681</c:v>
                </c:pt>
                <c:pt idx="26">
                  <c:v>33121.381615714359</c:v>
                </c:pt>
                <c:pt idx="27">
                  <c:v>34611.370818744617</c:v>
                </c:pt>
                <c:pt idx="28">
                  <c:v>36164.183877379466</c:v>
                </c:pt>
                <c:pt idx="29">
                  <c:v>37861.315240922246</c:v>
                </c:pt>
                <c:pt idx="30">
                  <c:v>39688.434049016643</c:v>
                </c:pt>
                <c:pt idx="31">
                  <c:v>41789.976936950421</c:v>
                </c:pt>
                <c:pt idx="32">
                  <c:v>43848.904019436937</c:v>
                </c:pt>
                <c:pt idx="33">
                  <c:v>46391.633667421454</c:v>
                </c:pt>
                <c:pt idx="34">
                  <c:v>49254.478761300466</c:v>
                </c:pt>
                <c:pt idx="35">
                  <c:v>52659.934210119609</c:v>
                </c:pt>
                <c:pt idx="36">
                  <c:v>57380.030213991988</c:v>
                </c:pt>
                <c:pt idx="37">
                  <c:v>64159.857162117485</c:v>
                </c:pt>
                <c:pt idx="38">
                  <c:v>75260.644926659807</c:v>
                </c:pt>
                <c:pt idx="39">
                  <c:v>127370.75854962114</c:v>
                </c:pt>
              </c:numCache>
            </c:numRef>
          </c:xVal>
          <c:yVal>
            <c:numRef>
              <c:f>'Life Overall'!$D$16:$D$55</c:f>
              <c:numCache>
                <c:formatCode>####.00</c:formatCode>
                <c:ptCount val="40"/>
                <c:pt idx="0">
                  <c:v>5.1391907194980435</c:v>
                </c:pt>
                <c:pt idx="1">
                  <c:v>5.0555091950194253</c:v>
                </c:pt>
                <c:pt idx="2">
                  <c:v>4.9777013810621309</c:v>
                </c:pt>
                <c:pt idx="3">
                  <c:v>4.9630636611707173</c:v>
                </c:pt>
                <c:pt idx="4">
                  <c:v>5.1156645293530882</c:v>
                </c:pt>
                <c:pt idx="5">
                  <c:v>5.1719208549336519</c:v>
                </c:pt>
                <c:pt idx="6">
                  <c:v>5.072877921493208</c:v>
                </c:pt>
                <c:pt idx="7">
                  <c:v>5.1765744674105187</c:v>
                </c:pt>
                <c:pt idx="8">
                  <c:v>5.1413653291992176</c:v>
                </c:pt>
                <c:pt idx="9">
                  <c:v>5.115179199130317</c:v>
                </c:pt>
                <c:pt idx="10">
                  <c:v>5.1857900889675612</c:v>
                </c:pt>
                <c:pt idx="11">
                  <c:v>5.1234908103379464</c:v>
                </c:pt>
                <c:pt idx="12">
                  <c:v>5.1522043793766343</c:v>
                </c:pt>
                <c:pt idx="13">
                  <c:v>5.2910200982468307</c:v>
                </c:pt>
                <c:pt idx="14">
                  <c:v>5.2128778333364432</c:v>
                </c:pt>
                <c:pt idx="15">
                  <c:v>5.247266299518488</c:v>
                </c:pt>
                <c:pt idx="16">
                  <c:v>5.2634818479839689</c:v>
                </c:pt>
                <c:pt idx="17">
                  <c:v>5.2631481473714121</c:v>
                </c:pt>
                <c:pt idx="18">
                  <c:v>5.2780082572892537</c:v>
                </c:pt>
                <c:pt idx="19">
                  <c:v>5.3081080532527185</c:v>
                </c:pt>
                <c:pt idx="20">
                  <c:v>5.2812788468063863</c:v>
                </c:pt>
                <c:pt idx="21">
                  <c:v>5.3231754974511905</c:v>
                </c:pt>
                <c:pt idx="22">
                  <c:v>5.2782274145663406</c:v>
                </c:pt>
                <c:pt idx="23">
                  <c:v>5.3003850292377193</c:v>
                </c:pt>
                <c:pt idx="24">
                  <c:v>5.3928904826832138</c:v>
                </c:pt>
                <c:pt idx="25">
                  <c:v>5.3099955712580273</c:v>
                </c:pt>
                <c:pt idx="26">
                  <c:v>5.350822846114287</c:v>
                </c:pt>
                <c:pt idx="27">
                  <c:v>5.3549255412313181</c:v>
                </c:pt>
                <c:pt idx="28">
                  <c:v>5.3955878589009671</c:v>
                </c:pt>
                <c:pt idx="29">
                  <c:v>5.4082458039664729</c:v>
                </c:pt>
                <c:pt idx="30">
                  <c:v>5.3305540112436924</c:v>
                </c:pt>
                <c:pt idx="31">
                  <c:v>5.3727480838487383</c:v>
                </c:pt>
                <c:pt idx="32">
                  <c:v>5.4177904432590642</c:v>
                </c:pt>
                <c:pt idx="33">
                  <c:v>5.4320061791642811</c:v>
                </c:pt>
                <c:pt idx="34">
                  <c:v>5.4315165179269194</c:v>
                </c:pt>
                <c:pt idx="35">
                  <c:v>5.4348954626128263</c:v>
                </c:pt>
                <c:pt idx="36">
                  <c:v>5.3846627807715661</c:v>
                </c:pt>
                <c:pt idx="37">
                  <c:v>5.4522693125609827</c:v>
                </c:pt>
                <c:pt idx="38">
                  <c:v>5.5560274253172599</c:v>
                </c:pt>
                <c:pt idx="39">
                  <c:v>5.6383645225878629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392512"/>
        <c:axId val="81138432"/>
      </c:scatterChart>
      <c:valAx>
        <c:axId val="7739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138432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0.42721917564961603"/>
                <c:y val="0.93051155235625171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smtClean="0"/>
                    <a:t>Annual household</a:t>
                  </a:r>
                  <a:r>
                    <a:rPr lang="en-US" sz="1400" baseline="0" dirty="0" smtClean="0"/>
                    <a:t> </a:t>
                  </a:r>
                  <a:r>
                    <a:rPr lang="en-US" sz="1400" baseline="0" dirty="0"/>
                    <a:t>Income - £k</a:t>
                  </a:r>
                  <a:endParaRPr lang="en-US" sz="1400" dirty="0"/>
                </a:p>
              </c:rich>
            </c:tx>
          </c:dispUnitsLbl>
        </c:dispUnits>
      </c:valAx>
      <c:valAx>
        <c:axId val="81138432"/>
        <c:scaling>
          <c:orientation val="minMax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39251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660787156127952"/>
          <c:y val="0.16250660357465954"/>
          <c:w val="0.57874111743994261"/>
          <c:h val="0.6572999825416223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'Fig20'!$A$2:$A$7</c:f>
              <c:strCache>
                <c:ptCount val="6"/>
                <c:pt idx="0">
                  <c:v>Replacing worn-out furniture</c:v>
                </c:pt>
                <c:pt idx="1">
                  <c:v>Meal with meat or fish every other day</c:v>
                </c:pt>
                <c:pt idx="2">
                  <c:v>Buying new clothes</c:v>
                </c:pt>
                <c:pt idx="3">
                  <c:v>Keeping house warm</c:v>
                </c:pt>
                <c:pt idx="4">
                  <c:v>Having guests for a drink or meal</c:v>
                </c:pt>
                <c:pt idx="5">
                  <c:v>Week’s annual holiday</c:v>
                </c:pt>
              </c:strCache>
            </c:strRef>
          </c:cat>
          <c:val>
            <c:numRef>
              <c:f>'Fig20'!$B$2:$B$7</c:f>
              <c:numCache>
                <c:formatCode>####.000</c:formatCode>
                <c:ptCount val="6"/>
                <c:pt idx="0">
                  <c:v>0.29697905166862942</c:v>
                </c:pt>
                <c:pt idx="1">
                  <c:v>0.30921128837822592</c:v>
                </c:pt>
                <c:pt idx="2">
                  <c:v>0.33837215326817893</c:v>
                </c:pt>
                <c:pt idx="3">
                  <c:v>0.37212368207745222</c:v>
                </c:pt>
                <c:pt idx="4">
                  <c:v>0.38033454646713388</c:v>
                </c:pt>
                <c:pt idx="5">
                  <c:v>0.3950064951954389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57984"/>
        <c:axId val="81259904"/>
      </c:barChart>
      <c:catAx>
        <c:axId val="812579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GB" sz="1400"/>
                  <a:t>Effect of not being able to afford....</a:t>
                </a:r>
              </a:p>
            </c:rich>
          </c:tx>
          <c:layout>
            <c:manualLayout>
              <c:xMode val="edge"/>
              <c:yMode val="edge"/>
              <c:x val="6.8259385665529011E-3"/>
              <c:y val="1.10742706682431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81259904"/>
        <c:crosses val="autoZero"/>
        <c:auto val="1"/>
        <c:lblAlgn val="ctr"/>
        <c:lblOffset val="100"/>
        <c:noMultiLvlLbl val="0"/>
      </c:catAx>
      <c:valAx>
        <c:axId val="81259904"/>
        <c:scaling>
          <c:orientation val="minMax"/>
          <c:max val="0.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Effect size on life</a:t>
                </a:r>
                <a:r>
                  <a:rPr lang="en-GB" sz="1600" baseline="0"/>
                  <a:t> satisfaction</a:t>
                </a:r>
                <a:endParaRPr lang="en-GB" sz="1600"/>
              </a:p>
            </c:rich>
          </c:tx>
          <c:overlay val="0"/>
        </c:title>
        <c:numFmt formatCode="####.00" sourceLinked="0"/>
        <c:majorTickMark val="out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81257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00218722659669"/>
          <c:y val="0.12547462817147856"/>
          <c:w val="0.75555336832895859"/>
          <c:h val="0.823124817731117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Sheet1!$A$1:$A$7</c:f>
              <c:strCache>
                <c:ptCount val="7"/>
                <c:pt idx="0">
                  <c:v>Unemployed</c:v>
                </c:pt>
                <c:pt idx="1">
                  <c:v>Unemployed (&gt; 12 months)</c:v>
                </c:pt>
                <c:pt idx="2">
                  <c:v>Inactive</c:v>
                </c:pt>
                <c:pt idx="3">
                  <c:v>Temp contract (vs. Permanent)</c:v>
                </c:pt>
                <c:pt idx="4">
                  <c:v>Temp contract (&gt; 12 months)</c:v>
                </c:pt>
                <c:pt idx="5">
                  <c:v>Long working hours</c:v>
                </c:pt>
                <c:pt idx="6">
                  <c:v>Lack of control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-0.82</c:v>
                </c:pt>
                <c:pt idx="1">
                  <c:v>-1.24</c:v>
                </c:pt>
                <c:pt idx="2">
                  <c:v>-0.55000000000000004</c:v>
                </c:pt>
                <c:pt idx="3">
                  <c:v>-0.52</c:v>
                </c:pt>
                <c:pt idx="4">
                  <c:v>0</c:v>
                </c:pt>
                <c:pt idx="5">
                  <c:v>-0.1</c:v>
                </c:pt>
                <c:pt idx="6">
                  <c:v>-0.28000000000000003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53344"/>
        <c:axId val="86554880"/>
      </c:barChart>
      <c:catAx>
        <c:axId val="8655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en-US"/>
          </a:p>
        </c:txPr>
        <c:crossAx val="86554880"/>
        <c:crosses val="autoZero"/>
        <c:auto val="1"/>
        <c:lblAlgn val="ctr"/>
        <c:lblOffset val="100"/>
        <c:noMultiLvlLbl val="0"/>
      </c:catAx>
      <c:valAx>
        <c:axId val="8655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553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44554070954401"/>
          <c:y val="3.9069743212906023E-2"/>
          <c:w val="0.81775572337018632"/>
          <c:h val="0.921860513574187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Sheet7!$A$5:$A$9</c:f>
              <c:strCache>
                <c:ptCount val="5"/>
                <c:pt idx="0">
                  <c:v>Very likely</c:v>
                </c:pt>
                <c:pt idx="1">
                  <c:v>Likely</c:v>
                </c:pt>
                <c:pt idx="2">
                  <c:v>Neither likely nor unlikely</c:v>
                </c:pt>
                <c:pt idx="3">
                  <c:v>Unlikely</c:v>
                </c:pt>
                <c:pt idx="4">
                  <c:v>Very unlikely</c:v>
                </c:pt>
              </c:strCache>
            </c:strRef>
          </c:cat>
          <c:val>
            <c:numRef>
              <c:f>Sheet7!$B$5:$B$9</c:f>
              <c:numCache>
                <c:formatCode>General</c:formatCode>
                <c:ptCount val="5"/>
                <c:pt idx="0">
                  <c:v>-0.22500000000000001</c:v>
                </c:pt>
                <c:pt idx="1">
                  <c:v>-0.191</c:v>
                </c:pt>
                <c:pt idx="2">
                  <c:v>0</c:v>
                </c:pt>
                <c:pt idx="3">
                  <c:v>7.2999999999999995E-2</c:v>
                </c:pt>
                <c:pt idx="4">
                  <c:v>0.186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71264"/>
        <c:axId val="86401024"/>
      </c:barChart>
      <c:catAx>
        <c:axId val="8657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401024"/>
        <c:crosses val="autoZero"/>
        <c:auto val="1"/>
        <c:lblAlgn val="ctr"/>
        <c:lblOffset val="100"/>
        <c:noMultiLvlLbl val="0"/>
      </c:catAx>
      <c:valAx>
        <c:axId val="8640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Difference from</a:t>
                </a:r>
                <a:r>
                  <a:rPr lang="en-GB" sz="1600" baseline="0"/>
                  <a:t> mean life satisfaction</a:t>
                </a:r>
                <a:endParaRPr lang="en-GB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571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04555649972825"/>
          <c:y val="3.0313472114209532E-2"/>
          <c:w val="0.82477597584252405"/>
          <c:h val="0.86083360529385611"/>
        </c:manualLayout>
      </c:layout>
      <c:bubbleChart>
        <c:varyColors val="0"/>
        <c:ser>
          <c:idx val="0"/>
          <c:order val="0"/>
          <c:invertIfNegative val="0"/>
          <c:xVal>
            <c:numRef>
              <c:f>Hours!$A$4:$A$13</c:f>
              <c:numCache>
                <c:formatCode>General</c:formatCode>
                <c:ptCount val="10"/>
                <c:pt idx="0">
                  <c:v>18</c:v>
                </c:pt>
                <c:pt idx="1">
                  <c:v>23</c:v>
                </c:pt>
                <c:pt idx="2">
                  <c:v>28</c:v>
                </c:pt>
                <c:pt idx="3">
                  <c:v>33</c:v>
                </c:pt>
                <c:pt idx="4">
                  <c:v>38</c:v>
                </c:pt>
                <c:pt idx="5">
                  <c:v>43</c:v>
                </c:pt>
                <c:pt idx="6">
                  <c:v>48</c:v>
                </c:pt>
                <c:pt idx="7">
                  <c:v>53</c:v>
                </c:pt>
                <c:pt idx="8">
                  <c:v>58</c:v>
                </c:pt>
                <c:pt idx="9">
                  <c:v>63</c:v>
                </c:pt>
              </c:numCache>
            </c:numRef>
          </c:xVal>
          <c:yVal>
            <c:numRef>
              <c:f>Hours!$B$4:$B$13</c:f>
              <c:numCache>
                <c:formatCode>####.00</c:formatCode>
                <c:ptCount val="10"/>
                <c:pt idx="0">
                  <c:v>-9.1876088116575379E-3</c:v>
                </c:pt>
                <c:pt idx="1">
                  <c:v>-1.5643568258086105E-2</c:v>
                </c:pt>
                <c:pt idx="2">
                  <c:v>0.16122817397576655</c:v>
                </c:pt>
                <c:pt idx="3">
                  <c:v>6.0881207176319334E-2</c:v>
                </c:pt>
                <c:pt idx="4">
                  <c:v>3.6701421853201258E-2</c:v>
                </c:pt>
                <c:pt idx="5">
                  <c:v>-9.2013164616141563E-2</c:v>
                </c:pt>
                <c:pt idx="6">
                  <c:v>-5.3286798878519448E-2</c:v>
                </c:pt>
                <c:pt idx="7">
                  <c:v>9.9536420007314084E-3</c:v>
                </c:pt>
                <c:pt idx="8">
                  <c:v>-0.1194864054797521</c:v>
                </c:pt>
                <c:pt idx="9">
                  <c:v>-9.4689014422459125E-2</c:v>
                </c:pt>
              </c:numCache>
            </c:numRef>
          </c:yVal>
          <c:bubbleSize>
            <c:numRef>
              <c:f>Hours!$C$4:$C$13</c:f>
              <c:numCache>
                <c:formatCode>###0</c:formatCode>
                <c:ptCount val="10"/>
                <c:pt idx="0">
                  <c:v>1024.3275869395445</c:v>
                </c:pt>
                <c:pt idx="1">
                  <c:v>424.22506977151238</c:v>
                </c:pt>
                <c:pt idx="2">
                  <c:v>596.77266400980784</c:v>
                </c:pt>
                <c:pt idx="3">
                  <c:v>1184.9113459302832</c:v>
                </c:pt>
                <c:pt idx="4">
                  <c:v>5713.2912390598376</c:v>
                </c:pt>
                <c:pt idx="5">
                  <c:v>1339.2421524322251</c:v>
                </c:pt>
                <c:pt idx="6">
                  <c:v>1328.7883190614946</c:v>
                </c:pt>
                <c:pt idx="7">
                  <c:v>292.4946803554858</c:v>
                </c:pt>
                <c:pt idx="8">
                  <c:v>495.43208889579523</c:v>
                </c:pt>
                <c:pt idx="9">
                  <c:v>371.28881666818279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86464000"/>
        <c:axId val="86465920"/>
      </c:bubbleChart>
      <c:valAx>
        <c:axId val="86464000"/>
        <c:scaling>
          <c:orientation val="minMax"/>
          <c:max val="64.900000000000006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lang="en-GB" sz="2000"/>
                </a:pPr>
                <a:r>
                  <a:rPr lang="en-GB" sz="2000"/>
                  <a:t>Working hours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400" b="1"/>
            </a:pPr>
            <a:endParaRPr lang="en-US"/>
          </a:p>
        </c:txPr>
        <c:crossAx val="86465920"/>
        <c:crosses val="autoZero"/>
        <c:crossBetween val="midCat"/>
        <c:majorUnit val="5"/>
      </c:valAx>
      <c:valAx>
        <c:axId val="86465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GB" sz="2000"/>
                </a:pPr>
                <a:r>
                  <a:rPr lang="en-GB" sz="2000"/>
                  <a:t>Difference from mean life satisfaction</a:t>
                </a:r>
              </a:p>
            </c:rich>
          </c:tx>
          <c:overlay val="0"/>
        </c:title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lang="en-GB" sz="1400"/>
            </a:pPr>
            <a:endParaRPr lang="en-US"/>
          </a:p>
        </c:txPr>
        <c:crossAx val="8646400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6B9B6-D9FD-4C89-80C3-CAEE05042C42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EF4C-7D2B-4497-B63A-105969E07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6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E1120-47DE-4AB6-9A1B-742445E740BA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195D-CDC9-4C97-A836-1EE813E42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2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68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2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9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7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5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F71E4-555B-44B4-8901-6479231E8160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BFE25-2137-4334-A7A0-277FE29A6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6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F71E4-555B-44B4-8901-6479231E8160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BFE25-2137-4334-A7A0-277FE29A6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8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8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4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5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9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45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65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417638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4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04BE.20A843A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conomics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77626" y="2420888"/>
            <a:ext cx="9144000" cy="2204864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707904" y="2564904"/>
            <a:ext cx="4959644" cy="180020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Wellbeing – what it is and how to align with economic policy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728" y="4149080"/>
            <a:ext cx="5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Seaford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-756592" y="1471092"/>
            <a:ext cx="4104456" cy="41044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It can also draw attention to problems…</a:t>
            </a:r>
            <a:endParaRPr lang="en-GB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bottom quintile in UK score 4.6 less than the top quintile (4.8 vs 9.5/10), one of the most unequal distributions in Europe</a:t>
            </a:r>
          </a:p>
          <a:p>
            <a:r>
              <a:rPr lang="en-GB" dirty="0" smtClean="0"/>
              <a:t>GDP rose but life satisfaction fell in the years before the revolution in Egypt</a:t>
            </a:r>
          </a:p>
        </p:txBody>
      </p:sp>
    </p:spTree>
    <p:extLst>
      <p:ext uri="{BB962C8B-B14F-4D97-AF65-F5344CB8AC3E}">
        <p14:creationId xmlns:p14="http://schemas.microsoft.com/office/powerpoint/2010/main" val="17788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294" y="0"/>
            <a:ext cx="9144294" cy="1141413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Including negative long  term trends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8228013" cy="4524375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863"/>
            <a:ext cx="79343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5271849"/>
            <a:ext cx="255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err="1"/>
              <a:t>Bartolini</a:t>
            </a:r>
            <a:r>
              <a:rPr lang="en-GB" altLang="en-US" dirty="0"/>
              <a:t> &amp; </a:t>
            </a:r>
            <a:r>
              <a:rPr lang="en-GB" altLang="en-US" dirty="0" err="1"/>
              <a:t>Bilancini</a:t>
            </a:r>
            <a:r>
              <a:rPr lang="en-GB" altLang="en-US" dirty="0"/>
              <a:t>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4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Income  is important up to a certain level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6275904"/>
            <a:ext cx="410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Understanding Society Survey, 2009-2010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55576" y="1772817"/>
          <a:ext cx="777686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79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The evidence allows us to quantify the impacts of material deprivation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556792"/>
          <a:ext cx="74888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8350" y="6132513"/>
            <a:ext cx="5986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66AA"/>
                </a:solidFill>
              </a:rPr>
              <a:t>Source: European Quality of Life Survey, 2011</a:t>
            </a:r>
            <a:endParaRPr lang="en-US" altLang="en-US">
              <a:solidFill>
                <a:srgbClr val="0066AA"/>
              </a:solidFill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746125" y="5208588"/>
            <a:ext cx="7858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0066AA"/>
                </a:solidFill>
                <a:latin typeface="Arial" panose="020B0604020202020204" pitchFamily="34" charset="0"/>
              </a:rPr>
              <a:t>Not being able to afford one item – equivalent to 56% loss in income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0066AA"/>
                </a:solidFill>
                <a:latin typeface="Arial" panose="020B0604020202020204" pitchFamily="34" charset="0"/>
              </a:rPr>
              <a:t>Not being able to afford two – equivalent to 81% loss in income </a:t>
            </a:r>
          </a:p>
        </p:txBody>
      </p:sp>
    </p:spTree>
    <p:extLst>
      <p:ext uri="{BB962C8B-B14F-4D97-AF65-F5344CB8AC3E}">
        <p14:creationId xmlns:p14="http://schemas.microsoft.com/office/powerpoint/2010/main" val="12365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Unemployment and job insecurity are very important</a:t>
            </a:r>
            <a:endParaRPr lang="en-US" altLang="en-US" b="1" dirty="0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428596" y="1500174"/>
          <a:ext cx="8215370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7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Perceived job insecurity is important…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115212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GB" sz="2000" dirty="0" smtClean="0"/>
              <a:t>How likely do you think it is that you might lose your job in the next 6 months?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6294511"/>
            <a:ext cx="377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European Quality of Life Survey, 2011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55576" y="2636912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…as is the right number of working hours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11560" y="1556792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8" y="5876925"/>
            <a:ext cx="8856662" cy="792163"/>
          </a:xfrm>
        </p:spPr>
        <p:txBody>
          <a:bodyPr/>
          <a:lstStyle/>
          <a:p>
            <a:r>
              <a:rPr lang="en-GB" altLang="en-US" sz="1800" smtClean="0"/>
              <a:t>Affects over a quarter of working adults in sample</a:t>
            </a:r>
          </a:p>
          <a:p>
            <a:r>
              <a:rPr lang="en-GB" altLang="en-US" sz="1800" smtClean="0"/>
              <a:t>Significant effect even when excluding top income quartile</a:t>
            </a:r>
          </a:p>
          <a:p>
            <a:endParaRPr lang="en-GB" altLang="en-US" sz="1800" smtClean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003800" y="1557338"/>
            <a:ext cx="0" cy="38877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935538" y="1557338"/>
            <a:ext cx="0" cy="38877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459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 smtClean="0"/>
              <a:t>…and social capital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5705475"/>
            <a:ext cx="8207375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700"/>
              </a:spcBef>
              <a:buClr>
                <a:srgbClr val="0066A6"/>
              </a:buClr>
              <a:buSzPct val="100000"/>
              <a:buFont typeface="Wingdings" pitchFamily="-65" charset="2"/>
              <a:buChar char="§"/>
              <a:defRPr/>
            </a:pPr>
            <a:r>
              <a:rPr lang="en-GB" sz="2800" kern="0" dirty="0">
                <a:solidFill>
                  <a:srgbClr val="0066A6"/>
                </a:solidFill>
                <a:latin typeface="Arial"/>
              </a:rPr>
              <a:t>Changes in social capital seem to predict changes in well-being over time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16887"/>
            <a:ext cx="5721048" cy="4164038"/>
          </a:xfrm>
          <a:prstGeom prst="roundRect">
            <a:avLst>
              <a:gd name="adj" fmla="val 98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30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N</a:t>
            </a:r>
            <a:r>
              <a:rPr lang="en-GB" altLang="en-US" b="1" dirty="0" smtClean="0"/>
              <a:t>eighbourhood issues are important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41" y="1556792"/>
            <a:ext cx="6718143" cy="4680520"/>
          </a:xfrm>
          <a:prstGeom prst="roundRect">
            <a:avLst>
              <a:gd name="adj" fmla="val 12597"/>
            </a:avLst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94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…as is housing…</a:t>
            </a:r>
            <a:endParaRPr lang="en-GB" b="1" dirty="0"/>
          </a:p>
        </p:txBody>
      </p:sp>
      <p:pic>
        <p:nvPicPr>
          <p:cNvPr id="5" name="Picture 4" descr="cid:image001.png@01D004BE.20A843A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2" y="1417638"/>
            <a:ext cx="6990560" cy="4315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0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What is wellbeing?</a:t>
            </a:r>
          </a:p>
          <a:p>
            <a:r>
              <a:rPr lang="en-GB" dirty="0" smtClean="0"/>
              <a:t>Why should government make it a priority?</a:t>
            </a:r>
          </a:p>
          <a:p>
            <a:r>
              <a:rPr lang="en-GB" dirty="0" smtClean="0"/>
              <a:t>How can we align wellbeing and the economy as government priorities?</a:t>
            </a:r>
          </a:p>
        </p:txBody>
      </p:sp>
    </p:spTree>
    <p:extLst>
      <p:ext uri="{BB962C8B-B14F-4D97-AF65-F5344CB8AC3E}">
        <p14:creationId xmlns:p14="http://schemas.microsoft.com/office/powerpoint/2010/main" val="1365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…and physical activity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589240"/>
            <a:ext cx="8228013" cy="82336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Never participating in sport equivalent to 48% loss in income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25613" cy="3816424"/>
          </a:xfrm>
          <a:prstGeom prst="roundRect">
            <a:avLst>
              <a:gd name="adj" fmla="val 105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6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Debt can be very damaging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24936" cy="4680520"/>
          </a:xfrm>
        </p:spPr>
        <p:txBody>
          <a:bodyPr>
            <a:normAutofit/>
          </a:bodyPr>
          <a:lstStyle/>
          <a:p>
            <a:r>
              <a:rPr lang="en-GB" sz="2000" dirty="0"/>
              <a:t>Uncontrollable debts, or </a:t>
            </a:r>
            <a:r>
              <a:rPr lang="en-GB" sz="2000" b="1" dirty="0"/>
              <a:t>arrears</a:t>
            </a:r>
            <a:r>
              <a:rPr lang="en-GB" sz="2000" dirty="0"/>
              <a:t>, have been known to have a strong negative impact on mental </a:t>
            </a:r>
            <a:r>
              <a:rPr lang="en-GB" sz="2000" dirty="0" smtClean="0"/>
              <a:t>health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Having one item of debt had the same effect on life satisfaction as a 29% loss in income 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2815"/>
            <a:ext cx="741682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1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/>
              <a:t>In short there is evidence to use about the drivers of wellbeing – and their </a:t>
            </a:r>
            <a:r>
              <a:rPr lang="en-GB" sz="3200" b="1" i="1" dirty="0" smtClean="0"/>
              <a:t>relative</a:t>
            </a:r>
            <a:r>
              <a:rPr lang="en-GB" sz="3200" b="1" dirty="0" smtClean="0"/>
              <a:t> importance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20850"/>
            <a:ext cx="4037013" cy="4635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500" b="1" i="1" dirty="0" smtClean="0"/>
              <a:t>Income and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 dirty="0" smtClean="0"/>
              <a:t>Decent income – no deprivation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 dirty="0" smtClean="0"/>
              <a:t>Secure income and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 dirty="0" smtClean="0"/>
              <a:t>Economic stability more broadly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 dirty="0" smtClean="0"/>
              <a:t>Housing</a:t>
            </a:r>
            <a:endParaRPr lang="en-GB" sz="1500" dirty="0"/>
          </a:p>
          <a:p>
            <a:pPr marL="514350" indent="-514350">
              <a:buFont typeface="+mj-lt"/>
              <a:buAutoNum type="arabicPeriod"/>
            </a:pPr>
            <a:r>
              <a:rPr lang="en-GB" sz="1500" dirty="0"/>
              <a:t>Limited amounts of </a:t>
            </a:r>
            <a:r>
              <a:rPr lang="en-GB" sz="1500" dirty="0" smtClean="0"/>
              <a:t>debt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1500" dirty="0" smtClean="0"/>
              <a:t>Employment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1500" dirty="0" smtClean="0"/>
              <a:t>Hours worked/enough time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1500" dirty="0" smtClean="0"/>
              <a:t>Other aspects of a good job</a:t>
            </a:r>
          </a:p>
          <a:p>
            <a:pPr marL="0" indent="0">
              <a:buNone/>
            </a:pPr>
            <a:r>
              <a:rPr lang="en-GB" sz="1500" b="1" i="1" dirty="0" smtClean="0"/>
              <a:t>Activity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500" dirty="0" smtClean="0"/>
              <a:t>Caring for children – but not the elderly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500" dirty="0" smtClean="0"/>
              <a:t>Volunteering and giving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500" dirty="0"/>
              <a:t>Short commute </a:t>
            </a:r>
            <a:r>
              <a:rPr lang="en-GB" sz="1500" dirty="0" smtClean="0"/>
              <a:t>times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500" dirty="0"/>
              <a:t>Physical activity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500" dirty="0"/>
              <a:t>Cultural </a:t>
            </a:r>
            <a:r>
              <a:rPr lang="en-GB" sz="1500" dirty="0" smtClean="0"/>
              <a:t>activity</a:t>
            </a:r>
          </a:p>
          <a:p>
            <a:pPr marL="0" indent="0">
              <a:buNone/>
            </a:pPr>
            <a:r>
              <a:rPr lang="en-GB" sz="1500" b="1" i="1" dirty="0" smtClean="0"/>
              <a:t>Education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GB" sz="1500" dirty="0" smtClean="0"/>
              <a:t>Education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20850"/>
            <a:ext cx="4038600" cy="4524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500" b="1" i="1" dirty="0"/>
              <a:t>Health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GB" sz="1500" dirty="0"/>
              <a:t>Health and vitality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GB" sz="1500" dirty="0"/>
              <a:t>Good </a:t>
            </a:r>
            <a:r>
              <a:rPr lang="en-GB" sz="1500" dirty="0" smtClean="0"/>
              <a:t>sleep</a:t>
            </a:r>
          </a:p>
          <a:p>
            <a:pPr marL="0" indent="0">
              <a:buNone/>
            </a:pPr>
            <a:r>
              <a:rPr lang="en-GB" sz="1500" b="1" i="1" dirty="0" smtClean="0"/>
              <a:t>Relationships and social capital</a:t>
            </a:r>
            <a:endParaRPr lang="en-GB" sz="1500" b="1" dirty="0" smtClean="0"/>
          </a:p>
          <a:p>
            <a:pPr marL="514350" indent="-514350">
              <a:buFont typeface="+mj-lt"/>
              <a:buAutoNum type="arabicPeriod" startAt="17"/>
            </a:pPr>
            <a:r>
              <a:rPr lang="en-GB" sz="1500" dirty="0" smtClean="0"/>
              <a:t>Social activity, friends, family life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GB" sz="1500" dirty="0" smtClean="0"/>
              <a:t>Membership </a:t>
            </a:r>
            <a:r>
              <a:rPr lang="en-GB" sz="1500" dirty="0"/>
              <a:t>of clubs and </a:t>
            </a:r>
            <a:r>
              <a:rPr lang="en-GB" sz="1500" dirty="0" smtClean="0"/>
              <a:t>institutions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GB" sz="1500" dirty="0" smtClean="0"/>
              <a:t>Trust </a:t>
            </a:r>
            <a:r>
              <a:rPr lang="en-GB" sz="1500" dirty="0"/>
              <a:t>of neighbours/other people</a:t>
            </a:r>
          </a:p>
          <a:p>
            <a:pPr marL="0" indent="0">
              <a:buNone/>
            </a:pPr>
            <a:r>
              <a:rPr lang="en-GB" sz="1500" b="1" i="1" dirty="0"/>
              <a:t>The local environment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GB" sz="1500" dirty="0"/>
              <a:t>Clean, </a:t>
            </a:r>
            <a:r>
              <a:rPr lang="en-GB" sz="1500" dirty="0" err="1"/>
              <a:t>unvandalised</a:t>
            </a:r>
            <a:r>
              <a:rPr lang="en-GB" sz="1500" dirty="0"/>
              <a:t> local environment 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GB" sz="1500" dirty="0"/>
              <a:t>Green space, trees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GB" sz="1500" dirty="0"/>
              <a:t>Accessible amenities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GB" sz="1500" dirty="0"/>
              <a:t>Good quality drinking water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GB" sz="1500" dirty="0"/>
              <a:t>Low levels of noise and pollution</a:t>
            </a:r>
          </a:p>
          <a:p>
            <a:pPr marL="0" indent="0">
              <a:buNone/>
            </a:pPr>
            <a:r>
              <a:rPr lang="en-GB" sz="1500" b="1" i="1" dirty="0"/>
              <a:t>Society as a whole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GB" sz="1500" dirty="0" smtClean="0"/>
              <a:t>Equality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GB" sz="1500" dirty="0" smtClean="0"/>
              <a:t>Freedom</a:t>
            </a:r>
            <a:endParaRPr lang="en-GB" sz="1500" dirty="0"/>
          </a:p>
          <a:p>
            <a:pPr marL="514350" indent="-514350">
              <a:buFont typeface="+mj-lt"/>
              <a:buAutoNum type="arabicPeriod" startAt="25"/>
            </a:pPr>
            <a:r>
              <a:rPr lang="en-GB" sz="1500" dirty="0"/>
              <a:t>Governance and trust in institutions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GB" sz="1500" dirty="0"/>
              <a:t>Low levels of crime, physical </a:t>
            </a:r>
            <a:r>
              <a:rPr lang="en-GB" sz="1500" dirty="0" smtClean="0"/>
              <a:t>security</a:t>
            </a:r>
            <a:endParaRPr lang="en-GB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D4F413-49F6-4A42-AB07-CE01CB980309}" type="slidenum">
              <a:rPr lang="en-GB" smtClean="0"/>
              <a:t>22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6474896"/>
            <a:ext cx="372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* Based mainly on life sat correlations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38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560" y="0"/>
            <a:ext cx="9324528" cy="1417638"/>
          </a:xfrm>
        </p:spPr>
        <p:txBody>
          <a:bodyPr>
            <a:normAutofit/>
          </a:bodyPr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he Cabinet Office has set up a ‘What Works Centre for Wellbeing’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85104"/>
            <a:ext cx="4680520" cy="4997152"/>
          </a:xfrm>
        </p:spPr>
        <p:txBody>
          <a:bodyPr/>
          <a:lstStyle/>
          <a:p>
            <a:r>
              <a:rPr lang="en-GB" sz="2400" dirty="0" smtClean="0"/>
              <a:t>Gathering together evidence to improve policy and practice – including for private sector</a:t>
            </a:r>
          </a:p>
          <a:p>
            <a:r>
              <a:rPr lang="en-GB" sz="2400" dirty="0" smtClean="0"/>
              <a:t>Three main areas</a:t>
            </a:r>
          </a:p>
          <a:p>
            <a:pPr lvl="1"/>
            <a:r>
              <a:rPr lang="en-GB" sz="2000" dirty="0" smtClean="0"/>
              <a:t>Wellbeing at work</a:t>
            </a:r>
          </a:p>
          <a:p>
            <a:pPr lvl="1"/>
            <a:r>
              <a:rPr lang="en-GB" sz="2000" dirty="0" smtClean="0"/>
              <a:t>Culture and sport</a:t>
            </a:r>
          </a:p>
          <a:p>
            <a:pPr lvl="1"/>
            <a:r>
              <a:rPr lang="en-GB" sz="2000" dirty="0" smtClean="0"/>
              <a:t>Communities, including built environment, public space </a:t>
            </a:r>
            <a:r>
              <a:rPr lang="en-GB" sz="2000" dirty="0" err="1" smtClean="0"/>
              <a:t>etc</a:t>
            </a:r>
            <a:endParaRPr lang="en-GB" sz="2000" dirty="0"/>
          </a:p>
        </p:txBody>
      </p:sp>
      <p:pic>
        <p:nvPicPr>
          <p:cNvPr id="3074" name="Picture 2" descr="C:\Users\charles seaford\Desktop\Cap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2" y="1844824"/>
            <a:ext cx="32356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560" y="0"/>
            <a:ext cx="9324528" cy="14176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MPs have been pressing for wellbeing policy…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85104"/>
            <a:ext cx="4680520" cy="4997152"/>
          </a:xfrm>
        </p:spPr>
        <p:txBody>
          <a:bodyPr/>
          <a:lstStyle/>
          <a:p>
            <a:r>
              <a:rPr lang="en-GB" sz="2400" dirty="0" smtClean="0"/>
              <a:t>Government should have wellbeing strategy</a:t>
            </a:r>
          </a:p>
          <a:p>
            <a:r>
              <a:rPr lang="en-GB" sz="2400" dirty="0" smtClean="0"/>
              <a:t>Policy should be assessed routinely for wellbeing impact</a:t>
            </a:r>
          </a:p>
          <a:p>
            <a:r>
              <a:rPr lang="en-GB" sz="2400" dirty="0" smtClean="0"/>
              <a:t>Stable and secure employment should be first objective of economic policy</a:t>
            </a:r>
          </a:p>
          <a:p>
            <a:r>
              <a:rPr lang="en-GB" sz="2400" dirty="0" smtClean="0"/>
              <a:t>Low pay and inequality should be priorities </a:t>
            </a:r>
          </a:p>
          <a:p>
            <a:r>
              <a:rPr lang="en-GB" sz="2400" dirty="0" smtClean="0"/>
              <a:t>Wellbeing should be framework for planning and culture policy</a:t>
            </a:r>
          </a:p>
          <a:p>
            <a:endParaRPr lang="en-GB" dirty="0"/>
          </a:p>
        </p:txBody>
      </p:sp>
      <p:pic>
        <p:nvPicPr>
          <p:cNvPr id="2051" name="Picture 3" descr="C:\Users\charles seaford\Desktop\Cap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0" y="1700808"/>
            <a:ext cx="3524077" cy="49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1413"/>
          </a:xfrm>
        </p:spPr>
        <p:txBody>
          <a:bodyPr/>
          <a:lstStyle/>
          <a:p>
            <a:r>
              <a:rPr lang="en-GB" altLang="en-US" sz="2800" b="1" dirty="0" smtClean="0"/>
              <a:t>And the agenda is recognised 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228012" cy="4524375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r>
              <a:rPr lang="en-GB" sz="2000" dirty="0"/>
              <a:t>“…progress is a </a:t>
            </a:r>
            <a:r>
              <a:rPr lang="en-GB" sz="2000" dirty="0">
                <a:solidFill>
                  <a:schemeClr val="tx1"/>
                </a:solidFill>
              </a:rPr>
              <a:t>multidimensional concept </a:t>
            </a:r>
            <a:r>
              <a:rPr lang="en-GB" sz="2000" dirty="0"/>
              <a:t>that goes beyond GDP. It must incorporate other dimensions such as the environment, equity considerations and well-being. We need to better understand the </a:t>
            </a:r>
            <a:r>
              <a:rPr lang="en-GB" sz="2000" dirty="0">
                <a:solidFill>
                  <a:schemeClr val="tx1"/>
                </a:solidFill>
              </a:rPr>
              <a:t>interactions</a:t>
            </a:r>
            <a:r>
              <a:rPr lang="en-GB" sz="2000" dirty="0"/>
              <a:t>, synergies and trade-offs among these different dimensions to draw the appropriate policy implications and advice. We need …to … develop </a:t>
            </a:r>
            <a:r>
              <a:rPr lang="en-GB" sz="2000" dirty="0">
                <a:solidFill>
                  <a:schemeClr val="tx1"/>
                </a:solidFill>
              </a:rPr>
              <a:t>policy tools to ensure </a:t>
            </a:r>
            <a:r>
              <a:rPr lang="en-GB" sz="2000" dirty="0"/>
              <a:t>that the benefits of growth… contribute to an </a:t>
            </a:r>
            <a:r>
              <a:rPr lang="en-GB" sz="2000" dirty="0">
                <a:solidFill>
                  <a:schemeClr val="tx1"/>
                </a:solidFill>
              </a:rPr>
              <a:t>improvement in overall social well-being</a:t>
            </a:r>
            <a:r>
              <a:rPr lang="en-GB" sz="2000" dirty="0"/>
              <a:t>.”</a:t>
            </a:r>
          </a:p>
          <a:p>
            <a:pPr marL="0" indent="0" algn="r">
              <a:lnSpc>
                <a:spcPts val="2800"/>
              </a:lnSpc>
              <a:buFont typeface="Wingdings" panose="05000000000000000000" pitchFamily="2" charset="2"/>
              <a:buNone/>
              <a:defRPr/>
            </a:pPr>
            <a:r>
              <a:rPr lang="en-GB" sz="2400" i="1" dirty="0"/>
              <a:t>OECD Secretary-General’s Report to Ministers 2012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wellbeing?</a:t>
            </a:r>
          </a:p>
          <a:p>
            <a:r>
              <a:rPr lang="en-GB" dirty="0" smtClean="0"/>
              <a:t>Why should government make it a priority?</a:t>
            </a:r>
          </a:p>
          <a:p>
            <a:r>
              <a:rPr lang="en-GB" b="1" dirty="0" smtClean="0"/>
              <a:t>How can we align wellbeing and the economy as government priorities?</a:t>
            </a:r>
          </a:p>
        </p:txBody>
      </p:sp>
    </p:spTree>
    <p:extLst>
      <p:ext uri="{BB962C8B-B14F-4D97-AF65-F5344CB8AC3E}">
        <p14:creationId xmlns:p14="http://schemas.microsoft.com/office/powerpoint/2010/main" val="7856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Eight important economic drivers…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20850"/>
            <a:ext cx="4037013" cy="4524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Income  - up to a certain level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Equality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Low </a:t>
            </a:r>
            <a:r>
              <a:rPr lang="en-GB" sz="2000" dirty="0"/>
              <a:t>u</a:t>
            </a:r>
            <a:r>
              <a:rPr lang="en-GB" sz="2000" dirty="0" smtClean="0"/>
              <a:t>nemployment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Economic stability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Other components of a good job – including the right hours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The way we consume – which is not optimised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Low personal debt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Relationships and social capital – which are influenced by the economy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20850"/>
            <a:ext cx="4038600" cy="4524375"/>
          </a:xfrm>
        </p:spPr>
        <p:txBody>
          <a:bodyPr/>
          <a:lstStyle/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D4F413-49F6-4A42-AB07-CE01CB98030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…and five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0848"/>
            <a:ext cx="4037013" cy="4524375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Income  - up to a certain level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Equality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Low unemployment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Economic stability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Other components of a good job – including the right hours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way we consume – which is not optimised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Low personal debt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Relationships and social capital – which are influenced by the economy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20849"/>
            <a:ext cx="4038600" cy="4524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A target band of income for everyone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Economic and social stability and full employment across the country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Satisfying work for all…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…and in the right quantities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Encouraging active forms of consumption and correcting biases created by advertising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D4F413-49F6-4A42-AB07-CE01CB980309}" type="slidenum">
              <a:rPr lang="en-GB" smtClean="0"/>
              <a:t>28</a:t>
            </a:fld>
            <a:endParaRPr lang="en-GB"/>
          </a:p>
        </p:txBody>
      </p:sp>
      <p:sp>
        <p:nvSpPr>
          <p:cNvPr id="6" name="Right Arrow 5"/>
          <p:cNvSpPr/>
          <p:nvPr/>
        </p:nvSpPr>
        <p:spPr bwMode="auto">
          <a:xfrm>
            <a:off x="4358581" y="3525837"/>
            <a:ext cx="288032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6050"/>
          </a:xfrm>
        </p:spPr>
        <p:txBody>
          <a:bodyPr/>
          <a:lstStyle/>
          <a:p>
            <a:r>
              <a:rPr lang="en-GB" sz="2800" b="1" dirty="0" smtClean="0"/>
              <a:t>…</a:t>
            </a:r>
            <a:r>
              <a:rPr lang="en-GB" sz="2800" b="1" smtClean="0"/>
              <a:t>suggesting four sets </a:t>
            </a:r>
            <a:r>
              <a:rPr lang="en-GB" sz="2800" b="1" dirty="0" smtClean="0"/>
              <a:t>of policies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0848"/>
            <a:ext cx="4037013" cy="4524375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 target band of income for everyone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Economic and social stability and full employment across the country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Satisfying work for all…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…and in the right quantities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Encouraging active forms of consumption and correcting biases created by advertising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20849"/>
            <a:ext cx="4038600" cy="45243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An industrial strategy designed to create good jobs</a:t>
            </a:r>
          </a:p>
          <a:p>
            <a:pPr marL="914400" lvl="1" indent="-514350"/>
            <a:r>
              <a:rPr lang="en-GB" sz="1800" dirty="0" smtClean="0"/>
              <a:t>Business bank</a:t>
            </a:r>
          </a:p>
          <a:p>
            <a:pPr marL="914400" lvl="1" indent="-514350"/>
            <a:r>
              <a:rPr lang="en-GB" sz="1800" dirty="0" smtClean="0"/>
              <a:t>Inward/local investment</a:t>
            </a:r>
          </a:p>
          <a:p>
            <a:pPr marL="914400" lvl="1" indent="-514350"/>
            <a:r>
              <a:rPr lang="en-GB" sz="1800" dirty="0" smtClean="0"/>
              <a:t>Infrastructure</a:t>
            </a:r>
          </a:p>
          <a:p>
            <a:pPr marL="914400" lvl="1" indent="-514350"/>
            <a:r>
              <a:rPr lang="en-GB" sz="1800" dirty="0" smtClean="0"/>
              <a:t>Skills</a:t>
            </a:r>
          </a:p>
          <a:p>
            <a:pPr marL="914400" lvl="1" indent="-514350"/>
            <a:r>
              <a:rPr lang="en-GB" sz="1800" dirty="0" smtClean="0"/>
              <a:t>Research/transfer</a:t>
            </a:r>
          </a:p>
          <a:p>
            <a:pPr marL="914400" lvl="1" indent="-514350"/>
            <a:r>
              <a:rPr lang="en-GB" sz="1800" dirty="0" smtClean="0"/>
              <a:t>Trade</a:t>
            </a:r>
          </a:p>
          <a:p>
            <a:pPr marL="914400" lvl="1" indent="-514350"/>
            <a:r>
              <a:rPr lang="en-GB" sz="1800" dirty="0" smtClean="0"/>
              <a:t>Ownership models</a:t>
            </a:r>
          </a:p>
          <a:p>
            <a:pPr marL="914400" lvl="1" indent="-514350"/>
            <a:r>
              <a:rPr lang="en-GB" sz="1800" dirty="0" smtClean="0"/>
              <a:t>Co-ordination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Public sector employment and procurement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Effective trade unionism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Wage policies (ratios, living)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D4F413-49F6-4A42-AB07-CE01CB980309}" type="slidenum">
              <a:rPr lang="en-GB" smtClean="0"/>
              <a:t>29</a:t>
            </a:fld>
            <a:endParaRPr lang="en-GB"/>
          </a:p>
        </p:txBody>
      </p:sp>
      <p:sp>
        <p:nvSpPr>
          <p:cNvPr id="6" name="Right Arrow 5"/>
          <p:cNvSpPr/>
          <p:nvPr/>
        </p:nvSpPr>
        <p:spPr bwMode="auto">
          <a:xfrm>
            <a:off x="4358581" y="3525837"/>
            <a:ext cx="288032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There are some good official definitions</a:t>
            </a:r>
            <a:endParaRPr lang="en-GB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A positive physical, social and mental state; it is not just the absence of pain, discomfort and incapacity. It requires that basic needs are met, that individuals have a sense of purpose, that they feel able to achieve important personal goals and participate in society</a:t>
            </a:r>
            <a:r>
              <a:rPr lang="en-GB" sz="2000" dirty="0" smtClean="0"/>
              <a:t>.</a:t>
            </a:r>
          </a:p>
          <a:p>
            <a:pPr lvl="1"/>
            <a:r>
              <a:rPr lang="en-GB" sz="1800" i="1" dirty="0"/>
              <a:t>Government Whitehall Well-Being Working Group (W3G) (2007</a:t>
            </a:r>
            <a:r>
              <a:rPr lang="en-GB" sz="1800" i="1" dirty="0" smtClean="0"/>
              <a:t>)</a:t>
            </a:r>
            <a:endParaRPr lang="en-GB" sz="18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This is a dynamic state, in which the individual is able to develop their potential, work productively and creatively, build strong and positive relationships with others, and contribute to their community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i="1" dirty="0"/>
              <a:t>Foresight Review (2008) – ‘Mental wellbeing</a:t>
            </a:r>
            <a:r>
              <a:rPr lang="en-US" sz="1800" i="1" dirty="0" smtClean="0"/>
              <a:t>’</a:t>
            </a:r>
            <a:endParaRPr lang="en-US" sz="1800" i="1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54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61"/>
            <a:ext cx="9144000" cy="1416050"/>
          </a:xfrm>
        </p:spPr>
        <p:txBody>
          <a:bodyPr>
            <a:normAutofit/>
          </a:bodyPr>
          <a:lstStyle/>
          <a:p>
            <a:r>
              <a:rPr lang="en-GB" b="1" dirty="0" smtClean="0"/>
              <a:t>…and an approach to policy making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0848"/>
            <a:ext cx="4037013" cy="4524375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/>
              <a:t>An industrial strategy designed to create good jobs</a:t>
            </a:r>
          </a:p>
          <a:p>
            <a:pPr marL="914400" lvl="1" indent="-514350"/>
            <a:r>
              <a:rPr lang="en-GB" sz="1800" dirty="0"/>
              <a:t>Business bank</a:t>
            </a:r>
          </a:p>
          <a:p>
            <a:pPr marL="914400" lvl="1" indent="-514350"/>
            <a:r>
              <a:rPr lang="en-GB" sz="1800" dirty="0"/>
              <a:t>Inward/local investment</a:t>
            </a:r>
          </a:p>
          <a:p>
            <a:pPr marL="914400" lvl="1" indent="-514350"/>
            <a:r>
              <a:rPr lang="en-GB" sz="1800" dirty="0"/>
              <a:t>Infrastructure</a:t>
            </a:r>
          </a:p>
          <a:p>
            <a:pPr marL="914400" lvl="1" indent="-514350"/>
            <a:r>
              <a:rPr lang="en-GB" sz="1800" dirty="0"/>
              <a:t>Skills</a:t>
            </a:r>
          </a:p>
          <a:p>
            <a:pPr marL="914400" lvl="1" indent="-514350"/>
            <a:r>
              <a:rPr lang="en-GB" sz="1800" dirty="0"/>
              <a:t>Research/transfer</a:t>
            </a:r>
          </a:p>
          <a:p>
            <a:pPr marL="914400" lvl="1" indent="-514350"/>
            <a:r>
              <a:rPr lang="en-GB" sz="1800" dirty="0"/>
              <a:t>Trade</a:t>
            </a:r>
          </a:p>
          <a:p>
            <a:pPr marL="914400" lvl="1" indent="-514350"/>
            <a:r>
              <a:rPr lang="en-GB" sz="1800" dirty="0"/>
              <a:t>Ownership models</a:t>
            </a:r>
          </a:p>
          <a:p>
            <a:pPr marL="914400" lvl="1" indent="-514350"/>
            <a:r>
              <a:rPr lang="en-GB" sz="1800" dirty="0"/>
              <a:t>Co-ordination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Public sector employment and procurement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Effective trade unionism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Wage policies (ratios, living)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20849"/>
            <a:ext cx="4038600" cy="45243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Using evidence to counter traditional economic orthodoxies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Effectively integrated policy-making…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Led from the top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D4F413-49F6-4A42-AB07-CE01CB980309}" type="slidenum">
              <a:rPr lang="en-GB" smtClean="0"/>
              <a:t>30</a:t>
            </a:fld>
            <a:endParaRPr lang="en-GB"/>
          </a:p>
        </p:txBody>
      </p:sp>
      <p:sp>
        <p:nvSpPr>
          <p:cNvPr id="6" name="Right Arrow 5"/>
          <p:cNvSpPr/>
          <p:nvPr/>
        </p:nvSpPr>
        <p:spPr bwMode="auto">
          <a:xfrm>
            <a:off x="4358581" y="3525837"/>
            <a:ext cx="288032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2492896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Thank you</a:t>
            </a:r>
            <a:endParaRPr lang="en-GB" sz="3200" b="1" dirty="0" smtClean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Charlesseaford@gmail.com </a:t>
            </a:r>
            <a:endParaRPr lang="en-GB" sz="3200" dirty="0">
              <a:solidFill>
                <a:schemeClr val="bg1"/>
              </a:solidFill>
            </a:endParaRPr>
          </a:p>
          <a:p>
            <a:pPr algn="ctr"/>
            <a:endParaRPr lang="en-GB" sz="3200" dirty="0" smtClean="0">
              <a:solidFill>
                <a:srgbClr val="006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83735"/>
          </a:xfrm>
        </p:spPr>
        <p:txBody>
          <a:bodyPr>
            <a:normAutofit/>
          </a:bodyPr>
          <a:lstStyle/>
          <a:p>
            <a:r>
              <a:rPr lang="en-GB" altLang="en-US" sz="3200" b="1" dirty="0" smtClean="0"/>
              <a:t>A simpler definition</a:t>
            </a:r>
            <a:endParaRPr lang="en-US" altLang="en-US" sz="3200" b="1" dirty="0" smtClean="0"/>
          </a:p>
        </p:txBody>
      </p:sp>
      <p:sp>
        <p:nvSpPr>
          <p:cNvPr id="3077" name="AutoShape 17"/>
          <p:cNvSpPr>
            <a:spLocks noChangeArrowheads="1"/>
          </p:cNvSpPr>
          <p:nvPr/>
        </p:nvSpPr>
        <p:spPr bwMode="auto">
          <a:xfrm>
            <a:off x="3062288" y="1412875"/>
            <a:ext cx="2309812" cy="123348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Good feelings </a:t>
            </a:r>
          </a:p>
        </p:txBody>
      </p:sp>
      <p:sp>
        <p:nvSpPr>
          <p:cNvPr id="3078" name="AutoShape 18"/>
          <p:cNvSpPr>
            <a:spLocks noChangeArrowheads="1"/>
          </p:cNvSpPr>
          <p:nvPr/>
        </p:nvSpPr>
        <p:spPr bwMode="auto">
          <a:xfrm>
            <a:off x="3010695" y="3097213"/>
            <a:ext cx="2309812" cy="12334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spcAft>
                <a:spcPts val="100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Living a good life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9708" name="AutoShape 23"/>
          <p:cNvCxnSpPr>
            <a:cxnSpLocks noChangeShapeType="1"/>
          </p:cNvCxnSpPr>
          <p:nvPr/>
        </p:nvCxnSpPr>
        <p:spPr bwMode="auto">
          <a:xfrm flipV="1">
            <a:off x="4214813" y="2646363"/>
            <a:ext cx="0" cy="450850"/>
          </a:xfrm>
          <a:prstGeom prst="straightConnector1">
            <a:avLst/>
          </a:pr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TextBox 13"/>
          <p:cNvSpPr txBox="1">
            <a:spLocks noChangeArrowheads="1"/>
          </p:cNvSpPr>
          <p:nvPr/>
        </p:nvSpPr>
        <p:spPr bwMode="auto">
          <a:xfrm>
            <a:off x="179388" y="6381750"/>
            <a:ext cx="799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0066AA"/>
                </a:solidFill>
                <a:latin typeface="Arial" panose="020B0604020202020204" pitchFamily="34" charset="0"/>
              </a:rPr>
              <a:t>Adapted from Foresight (2008)</a:t>
            </a:r>
          </a:p>
        </p:txBody>
      </p:sp>
    </p:spTree>
    <p:extLst>
      <p:ext uri="{BB962C8B-B14F-4D97-AF65-F5344CB8AC3E}">
        <p14:creationId xmlns:p14="http://schemas.microsoft.com/office/powerpoint/2010/main" val="2587367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83735"/>
          </a:xfrm>
        </p:spPr>
        <p:txBody>
          <a:bodyPr>
            <a:normAutofit/>
          </a:bodyPr>
          <a:lstStyle/>
          <a:p>
            <a:r>
              <a:rPr lang="en-GB" altLang="en-US" sz="3200" b="1" dirty="0" smtClean="0"/>
              <a:t>What causes it?</a:t>
            </a:r>
            <a:endParaRPr lang="en-US" altLang="en-US" sz="3200" b="1" dirty="0" smtClean="0"/>
          </a:p>
        </p:txBody>
      </p:sp>
      <p:sp>
        <p:nvSpPr>
          <p:cNvPr id="3077" name="AutoShape 17"/>
          <p:cNvSpPr>
            <a:spLocks noChangeArrowheads="1"/>
          </p:cNvSpPr>
          <p:nvPr/>
        </p:nvSpPr>
        <p:spPr bwMode="auto">
          <a:xfrm>
            <a:off x="3062288" y="1412875"/>
            <a:ext cx="2309812" cy="123348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Good feelings </a:t>
            </a:r>
          </a:p>
        </p:txBody>
      </p:sp>
      <p:sp>
        <p:nvSpPr>
          <p:cNvPr id="3078" name="AutoShape 18"/>
          <p:cNvSpPr>
            <a:spLocks noChangeArrowheads="1"/>
          </p:cNvSpPr>
          <p:nvPr/>
        </p:nvSpPr>
        <p:spPr bwMode="auto">
          <a:xfrm>
            <a:off x="3010695" y="3097213"/>
            <a:ext cx="2309812" cy="12334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spcAft>
                <a:spcPts val="100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Living a good life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AutoShape 19"/>
          <p:cNvSpPr>
            <a:spLocks noChangeArrowheads="1"/>
          </p:cNvSpPr>
          <p:nvPr/>
        </p:nvSpPr>
        <p:spPr bwMode="auto">
          <a:xfrm>
            <a:off x="5372100" y="4641850"/>
            <a:ext cx="2306638" cy="1343025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Personal </a:t>
            </a:r>
          </a:p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3080" name="AutoShape 20"/>
          <p:cNvSpPr>
            <a:spLocks noChangeArrowheads="1"/>
          </p:cNvSpPr>
          <p:nvPr/>
        </p:nvSpPr>
        <p:spPr bwMode="auto">
          <a:xfrm>
            <a:off x="755650" y="4641850"/>
            <a:ext cx="2306638" cy="13430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External </a:t>
            </a: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conditions</a:t>
            </a:r>
          </a:p>
        </p:txBody>
      </p:sp>
      <p:sp>
        <p:nvSpPr>
          <p:cNvPr id="29706" name="Arc 21"/>
          <p:cNvSpPr>
            <a:spLocks/>
          </p:cNvSpPr>
          <p:nvPr/>
        </p:nvSpPr>
        <p:spPr bwMode="auto">
          <a:xfrm flipV="1">
            <a:off x="3062288" y="4330700"/>
            <a:ext cx="871537" cy="779463"/>
          </a:xfrm>
          <a:custGeom>
            <a:avLst/>
            <a:gdLst>
              <a:gd name="T0" fmla="*/ 0 w 24037"/>
              <a:gd name="T1" fmla="*/ 0 h 22853"/>
              <a:gd name="T2" fmla="*/ 0 w 24037"/>
              <a:gd name="T3" fmla="*/ 0 h 22853"/>
              <a:gd name="T4" fmla="*/ 0 w 24037"/>
              <a:gd name="T5" fmla="*/ 0 h 22853"/>
              <a:gd name="T6" fmla="*/ 0 60000 65536"/>
              <a:gd name="T7" fmla="*/ 0 60000 65536"/>
              <a:gd name="T8" fmla="*/ 0 60000 65536"/>
              <a:gd name="T9" fmla="*/ 0 w 24037"/>
              <a:gd name="T10" fmla="*/ 0 h 22853"/>
              <a:gd name="T11" fmla="*/ 24037 w 24037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37" h="22853" fill="none" extrusionOk="0">
                <a:moveTo>
                  <a:pt x="-1" y="137"/>
                </a:moveTo>
                <a:cubicBezTo>
                  <a:pt x="809" y="46"/>
                  <a:pt x="1622" y="-1"/>
                  <a:pt x="2437" y="0"/>
                </a:cubicBezTo>
                <a:cubicBezTo>
                  <a:pt x="14366" y="0"/>
                  <a:pt x="24037" y="9670"/>
                  <a:pt x="24037" y="21600"/>
                </a:cubicBezTo>
                <a:cubicBezTo>
                  <a:pt x="24037" y="22017"/>
                  <a:pt x="24024" y="22435"/>
                  <a:pt x="24000" y="22852"/>
                </a:cubicBezTo>
              </a:path>
              <a:path w="24037" h="22853" stroke="0" extrusionOk="0">
                <a:moveTo>
                  <a:pt x="-1" y="137"/>
                </a:moveTo>
                <a:cubicBezTo>
                  <a:pt x="809" y="46"/>
                  <a:pt x="1622" y="-1"/>
                  <a:pt x="2437" y="0"/>
                </a:cubicBezTo>
                <a:cubicBezTo>
                  <a:pt x="14366" y="0"/>
                  <a:pt x="24037" y="9670"/>
                  <a:pt x="24037" y="21600"/>
                </a:cubicBezTo>
                <a:cubicBezTo>
                  <a:pt x="24037" y="22017"/>
                  <a:pt x="24024" y="22435"/>
                  <a:pt x="24000" y="22852"/>
                </a:cubicBezTo>
                <a:lnTo>
                  <a:pt x="2437" y="21600"/>
                </a:lnTo>
                <a:lnTo>
                  <a:pt x="-1" y="137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7" name="Arc 22"/>
          <p:cNvSpPr>
            <a:spLocks/>
          </p:cNvSpPr>
          <p:nvPr/>
        </p:nvSpPr>
        <p:spPr bwMode="auto">
          <a:xfrm rot="312774" flipH="1" flipV="1">
            <a:off x="4489626" y="4387557"/>
            <a:ext cx="904673" cy="604176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9708" name="AutoShape 23"/>
          <p:cNvCxnSpPr>
            <a:cxnSpLocks noChangeShapeType="1"/>
          </p:cNvCxnSpPr>
          <p:nvPr/>
        </p:nvCxnSpPr>
        <p:spPr bwMode="auto">
          <a:xfrm flipV="1">
            <a:off x="4214813" y="2646363"/>
            <a:ext cx="0" cy="450850"/>
          </a:xfrm>
          <a:prstGeom prst="straightConnector1">
            <a:avLst/>
          </a:pr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TextBox 13"/>
          <p:cNvSpPr txBox="1">
            <a:spLocks noChangeArrowheads="1"/>
          </p:cNvSpPr>
          <p:nvPr/>
        </p:nvSpPr>
        <p:spPr bwMode="auto">
          <a:xfrm>
            <a:off x="179388" y="6381750"/>
            <a:ext cx="799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0066AA"/>
                </a:solidFill>
                <a:latin typeface="Arial" panose="020B0604020202020204" pitchFamily="34" charset="0"/>
              </a:rPr>
              <a:t>Adapted from Foresight (2008)</a:t>
            </a:r>
          </a:p>
        </p:txBody>
      </p:sp>
    </p:spTree>
    <p:extLst>
      <p:ext uri="{BB962C8B-B14F-4D97-AF65-F5344CB8AC3E}">
        <p14:creationId xmlns:p14="http://schemas.microsoft.com/office/powerpoint/2010/main" val="3687094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83735"/>
          </a:xfrm>
        </p:spPr>
        <p:txBody>
          <a:bodyPr>
            <a:normAutofit/>
          </a:bodyPr>
          <a:lstStyle/>
          <a:p>
            <a:r>
              <a:rPr lang="en-GB" altLang="en-US" sz="3200" b="1" dirty="0" smtClean="0"/>
              <a:t>How do we measure it?</a:t>
            </a:r>
            <a:endParaRPr lang="en-US" altLang="en-US" sz="3200" b="1" dirty="0" smtClean="0"/>
          </a:p>
        </p:txBody>
      </p:sp>
      <p:sp>
        <p:nvSpPr>
          <p:cNvPr id="3077" name="AutoShape 17"/>
          <p:cNvSpPr>
            <a:spLocks noChangeArrowheads="1"/>
          </p:cNvSpPr>
          <p:nvPr/>
        </p:nvSpPr>
        <p:spPr bwMode="auto">
          <a:xfrm>
            <a:off x="3062288" y="1412875"/>
            <a:ext cx="2309812" cy="123348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Good feelings </a:t>
            </a:r>
          </a:p>
        </p:txBody>
      </p:sp>
      <p:sp>
        <p:nvSpPr>
          <p:cNvPr id="3078" name="AutoShape 18"/>
          <p:cNvSpPr>
            <a:spLocks noChangeArrowheads="1"/>
          </p:cNvSpPr>
          <p:nvPr/>
        </p:nvSpPr>
        <p:spPr bwMode="auto">
          <a:xfrm>
            <a:off x="3010695" y="3097213"/>
            <a:ext cx="2309812" cy="12334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spcAft>
                <a:spcPts val="100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Living a good life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AutoShape 19"/>
          <p:cNvSpPr>
            <a:spLocks noChangeArrowheads="1"/>
          </p:cNvSpPr>
          <p:nvPr/>
        </p:nvSpPr>
        <p:spPr bwMode="auto">
          <a:xfrm>
            <a:off x="5372100" y="4641850"/>
            <a:ext cx="2306638" cy="1343025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Personal </a:t>
            </a:r>
          </a:p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3080" name="AutoShape 20"/>
          <p:cNvSpPr>
            <a:spLocks noChangeArrowheads="1"/>
          </p:cNvSpPr>
          <p:nvPr/>
        </p:nvSpPr>
        <p:spPr bwMode="auto">
          <a:xfrm>
            <a:off x="755650" y="4641850"/>
            <a:ext cx="2306638" cy="13430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External </a:t>
            </a: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conditions</a:t>
            </a:r>
          </a:p>
        </p:txBody>
      </p:sp>
      <p:sp>
        <p:nvSpPr>
          <p:cNvPr id="29706" name="Arc 21"/>
          <p:cNvSpPr>
            <a:spLocks/>
          </p:cNvSpPr>
          <p:nvPr/>
        </p:nvSpPr>
        <p:spPr bwMode="auto">
          <a:xfrm flipV="1">
            <a:off x="3062288" y="4330700"/>
            <a:ext cx="871537" cy="779463"/>
          </a:xfrm>
          <a:custGeom>
            <a:avLst/>
            <a:gdLst>
              <a:gd name="T0" fmla="*/ 0 w 24037"/>
              <a:gd name="T1" fmla="*/ 0 h 22853"/>
              <a:gd name="T2" fmla="*/ 0 w 24037"/>
              <a:gd name="T3" fmla="*/ 0 h 22853"/>
              <a:gd name="T4" fmla="*/ 0 w 24037"/>
              <a:gd name="T5" fmla="*/ 0 h 22853"/>
              <a:gd name="T6" fmla="*/ 0 60000 65536"/>
              <a:gd name="T7" fmla="*/ 0 60000 65536"/>
              <a:gd name="T8" fmla="*/ 0 60000 65536"/>
              <a:gd name="T9" fmla="*/ 0 w 24037"/>
              <a:gd name="T10" fmla="*/ 0 h 22853"/>
              <a:gd name="T11" fmla="*/ 24037 w 24037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37" h="22853" fill="none" extrusionOk="0">
                <a:moveTo>
                  <a:pt x="-1" y="137"/>
                </a:moveTo>
                <a:cubicBezTo>
                  <a:pt x="809" y="46"/>
                  <a:pt x="1622" y="-1"/>
                  <a:pt x="2437" y="0"/>
                </a:cubicBezTo>
                <a:cubicBezTo>
                  <a:pt x="14366" y="0"/>
                  <a:pt x="24037" y="9670"/>
                  <a:pt x="24037" y="21600"/>
                </a:cubicBezTo>
                <a:cubicBezTo>
                  <a:pt x="24037" y="22017"/>
                  <a:pt x="24024" y="22435"/>
                  <a:pt x="24000" y="22852"/>
                </a:cubicBezTo>
              </a:path>
              <a:path w="24037" h="22853" stroke="0" extrusionOk="0">
                <a:moveTo>
                  <a:pt x="-1" y="137"/>
                </a:moveTo>
                <a:cubicBezTo>
                  <a:pt x="809" y="46"/>
                  <a:pt x="1622" y="-1"/>
                  <a:pt x="2437" y="0"/>
                </a:cubicBezTo>
                <a:cubicBezTo>
                  <a:pt x="14366" y="0"/>
                  <a:pt x="24037" y="9670"/>
                  <a:pt x="24037" y="21600"/>
                </a:cubicBezTo>
                <a:cubicBezTo>
                  <a:pt x="24037" y="22017"/>
                  <a:pt x="24024" y="22435"/>
                  <a:pt x="24000" y="22852"/>
                </a:cubicBezTo>
                <a:lnTo>
                  <a:pt x="2437" y="21600"/>
                </a:lnTo>
                <a:lnTo>
                  <a:pt x="-1" y="137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7" name="Arc 22"/>
          <p:cNvSpPr>
            <a:spLocks/>
          </p:cNvSpPr>
          <p:nvPr/>
        </p:nvSpPr>
        <p:spPr bwMode="auto">
          <a:xfrm rot="312774" flipH="1" flipV="1">
            <a:off x="4489626" y="4387557"/>
            <a:ext cx="904673" cy="604176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9708" name="AutoShape 23"/>
          <p:cNvCxnSpPr>
            <a:cxnSpLocks noChangeShapeType="1"/>
          </p:cNvCxnSpPr>
          <p:nvPr/>
        </p:nvCxnSpPr>
        <p:spPr bwMode="auto">
          <a:xfrm flipV="1">
            <a:off x="4214813" y="2646363"/>
            <a:ext cx="0" cy="450850"/>
          </a:xfrm>
          <a:prstGeom prst="straightConnector1">
            <a:avLst/>
          </a:pr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TextBox 13"/>
          <p:cNvSpPr txBox="1">
            <a:spLocks noChangeArrowheads="1"/>
          </p:cNvSpPr>
          <p:nvPr/>
        </p:nvSpPr>
        <p:spPr bwMode="auto">
          <a:xfrm>
            <a:off x="179388" y="6381750"/>
            <a:ext cx="799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0066AA"/>
                </a:solidFill>
                <a:latin typeface="Arial" panose="020B0604020202020204" pitchFamily="34" charset="0"/>
              </a:rPr>
              <a:t>Adapted from Foresight (2008)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304" y="2348880"/>
            <a:ext cx="136815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43808" y="1268760"/>
            <a:ext cx="2736303" cy="32403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28184" y="1711801"/>
            <a:ext cx="2710268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How happy did you feel yesterday</a:t>
            </a:r>
            <a:r>
              <a:rPr lang="en-GB" dirty="0" smtClean="0"/>
              <a:t>?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anxious did you feel yesterday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 smtClean="0"/>
              <a:t>How satisfied are you with your life nowadays?</a:t>
            </a:r>
          </a:p>
          <a:p>
            <a:r>
              <a:rPr lang="en-GB" dirty="0" smtClean="0"/>
              <a:t>To what extent do you feel that the things you do in your life are worthwhile?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552661" y="3004463"/>
            <a:ext cx="675523" cy="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65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wellbeing?</a:t>
            </a:r>
          </a:p>
          <a:p>
            <a:r>
              <a:rPr lang="en-GB" b="1" dirty="0" smtClean="0"/>
              <a:t>Why should government make it a priority?</a:t>
            </a:r>
          </a:p>
          <a:p>
            <a:r>
              <a:rPr lang="en-GB" dirty="0" smtClean="0"/>
              <a:t>How can we align wellbeing and the economy as government priorities?</a:t>
            </a:r>
          </a:p>
        </p:txBody>
      </p:sp>
    </p:spTree>
    <p:extLst>
      <p:ext uri="{BB962C8B-B14F-4D97-AF65-F5344CB8AC3E}">
        <p14:creationId xmlns:p14="http://schemas.microsoft.com/office/powerpoint/2010/main" val="16227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Prioritising wellbeing is a policy </a:t>
            </a:r>
            <a:r>
              <a:rPr lang="en-GB" b="1" i="1" dirty="0" smtClean="0"/>
              <a:t>tool</a:t>
            </a:r>
            <a:endParaRPr lang="en-GB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Everyone wants a good life, wellbeing…</a:t>
            </a:r>
          </a:p>
          <a:p>
            <a:r>
              <a:rPr lang="en-GB" dirty="0" smtClean="0"/>
              <a:t>All government priorities reflect beliefs about what will help create good lives</a:t>
            </a:r>
          </a:p>
          <a:p>
            <a:pPr lvl="1"/>
            <a:r>
              <a:rPr lang="en-GB" dirty="0" smtClean="0"/>
              <a:t>Healthcare, growth, education</a:t>
            </a:r>
            <a:endParaRPr lang="en-GB" dirty="0"/>
          </a:p>
          <a:p>
            <a:r>
              <a:rPr lang="en-GB" dirty="0" smtClean="0"/>
              <a:t>Prioritising ‘wellbeing’ is not instead of these</a:t>
            </a:r>
          </a:p>
          <a:p>
            <a:r>
              <a:rPr lang="en-GB" dirty="0" smtClean="0"/>
              <a:t>It is a way of balancing conflicting demands – using evidence about what causes wellbeing</a:t>
            </a:r>
          </a:p>
          <a:p>
            <a:r>
              <a:rPr lang="en-GB" dirty="0" smtClean="0"/>
              <a:t>…so improving effectiveness of policies and spending</a:t>
            </a:r>
          </a:p>
        </p:txBody>
      </p:sp>
    </p:spTree>
    <p:extLst>
      <p:ext uri="{BB962C8B-B14F-4D97-AF65-F5344CB8AC3E}">
        <p14:creationId xmlns:p14="http://schemas.microsoft.com/office/powerpoint/2010/main" val="22024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In principle you can then assess policy impacts</a:t>
            </a:r>
            <a:endParaRPr lang="en-GB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3629"/>
            <a:ext cx="6442122" cy="413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Gus O’Donnell et al, ‘Well-being and Policy’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414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Lucida Sans Unicode"/>
      <a:cs typeface="Lucida Sans Unicode"/>
    </a:majorFont>
    <a:minorFont>
      <a:latin typeface="Arial"/>
      <a:ea typeface="Lucida Sans Unicode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2367</TotalTime>
  <Words>1292</Words>
  <Application>Microsoft Office PowerPoint</Application>
  <PresentationFormat>On-screen Show (4:3)</PresentationFormat>
  <Paragraphs>214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Contents</vt:lpstr>
      <vt:lpstr>There are some good official definitions</vt:lpstr>
      <vt:lpstr>A simpler definition</vt:lpstr>
      <vt:lpstr>What causes it?</vt:lpstr>
      <vt:lpstr>How do we measure it?</vt:lpstr>
      <vt:lpstr>Contents</vt:lpstr>
      <vt:lpstr>Prioritising wellbeing is a policy tool</vt:lpstr>
      <vt:lpstr>In principle you can then assess policy impacts</vt:lpstr>
      <vt:lpstr>It can also draw attention to problems…</vt:lpstr>
      <vt:lpstr>Including negative long  term trends</vt:lpstr>
      <vt:lpstr>Income  is important up to a certain level</vt:lpstr>
      <vt:lpstr>The evidence allows us to quantify the impacts of material deprivation</vt:lpstr>
      <vt:lpstr>Unemployment and job insecurity are very important</vt:lpstr>
      <vt:lpstr>Perceived job insecurity is important…</vt:lpstr>
      <vt:lpstr>…as is the right number of working hours</vt:lpstr>
      <vt:lpstr>…and social capital</vt:lpstr>
      <vt:lpstr>Neighbourhood issues are important</vt:lpstr>
      <vt:lpstr>…as is housing…</vt:lpstr>
      <vt:lpstr>…and physical activity</vt:lpstr>
      <vt:lpstr>Debt can be very damaging</vt:lpstr>
      <vt:lpstr>In short there is evidence to use about the drivers of wellbeing – and their relative importance</vt:lpstr>
      <vt:lpstr>The Cabinet Office has set up a ‘What Works Centre for Wellbeing’</vt:lpstr>
      <vt:lpstr>MPs have been pressing for wellbeing policy… </vt:lpstr>
      <vt:lpstr>And the agenda is recognised internationally</vt:lpstr>
      <vt:lpstr>Contents</vt:lpstr>
      <vt:lpstr>Eight important economic drivers…</vt:lpstr>
      <vt:lpstr>…and five objectives</vt:lpstr>
      <vt:lpstr>…suggesting four sets of policies</vt:lpstr>
      <vt:lpstr>…and an approach to policy making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Bernard</dc:creator>
  <cp:lastModifiedBy>Caroline</cp:lastModifiedBy>
  <cp:revision>163</cp:revision>
  <cp:lastPrinted>2014-12-04T14:35:33Z</cp:lastPrinted>
  <dcterms:created xsi:type="dcterms:W3CDTF">2014-04-22T14:41:12Z</dcterms:created>
  <dcterms:modified xsi:type="dcterms:W3CDTF">2016-03-16T13:18:35Z</dcterms:modified>
</cp:coreProperties>
</file>