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1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E482B-C541-4C77-A56E-B7FA767A19DC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C4BCC-F850-4661-BB9C-A705941C6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91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4538"/>
            <a:ext cx="25749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course and content sections need to be</a:t>
            </a:r>
            <a:r>
              <a:rPr lang="en-GB" baseline="0" dirty="0"/>
              <a:t> clearer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C4BCC-F850-4661-BB9C-A705941C6F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94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82930" y="0"/>
            <a:ext cx="5657850" cy="4402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4622800"/>
            <a:ext cx="5657850" cy="2201333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6824133"/>
            <a:ext cx="5143500" cy="1430867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2930" y="8915400"/>
            <a:ext cx="5657850" cy="396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429250" cy="56134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" y="990603"/>
            <a:ext cx="1371600" cy="78147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3100" y="990601"/>
            <a:ext cx="4286250" cy="7044267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2930" y="0"/>
            <a:ext cx="5657850" cy="44026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732867"/>
            <a:ext cx="5657850" cy="2421467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7154333"/>
            <a:ext cx="5143500" cy="1320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82930" y="8915400"/>
            <a:ext cx="5657850" cy="396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880534"/>
            <a:ext cx="2743200" cy="54416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880534"/>
            <a:ext cx="2743200" cy="54416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9214" y="880533"/>
            <a:ext cx="2743200" cy="924101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14" y="1920048"/>
            <a:ext cx="2743200" cy="4402667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64" y="880533"/>
            <a:ext cx="2743200" cy="924101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1920048"/>
            <a:ext cx="2743200" cy="4402667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9214" y="1804635"/>
            <a:ext cx="2743200" cy="2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864" y="1804635"/>
            <a:ext cx="2743200" cy="2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604000"/>
            <a:ext cx="5088636" cy="23114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150" y="660400"/>
            <a:ext cx="3446201" cy="59435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2" y="660400"/>
            <a:ext cx="2005243" cy="59436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65021" y="3632752"/>
            <a:ext cx="5503333" cy="1191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6604000"/>
            <a:ext cx="5088636" cy="23114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2930" y="660400"/>
            <a:ext cx="5657850" cy="4182533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794" y="5063067"/>
            <a:ext cx="5543550" cy="116257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6604000"/>
            <a:ext cx="5086350" cy="2311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990600"/>
            <a:ext cx="5657850" cy="5613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86300" y="8968234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5397296-F480-4788-9888-9B62BB80DC00}" type="datetimeFigureOut">
              <a:rPr lang="en-GB" smtClean="0"/>
              <a:t>13/09/2018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8968234"/>
            <a:ext cx="3655402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8215378"/>
            <a:ext cx="5715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423037D-96E6-43F9-98F6-9FAF00EF509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82930" y="0"/>
            <a:ext cx="5657850" cy="550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2930" y="8915400"/>
            <a:ext cx="5657850" cy="396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@acet-n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1124744" y="2864768"/>
            <a:ext cx="3312368" cy="24782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endParaRPr lang="en-GB" sz="14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chemeClr val="bg1"/>
                </a:solidFill>
                <a:latin typeface="Calibri Light" panose="020F0302020204030204" pitchFamily="34" charset="0"/>
              </a:rPr>
              <a:t>Topics Include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*Practical communication skills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*Talking about puberty &amp; sexual health 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*Dealing with conflict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*Rights &amp; Needs of Parents &amp; Teens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*Recruitment for parenting programmes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*Training and Facilitation skills</a:t>
            </a:r>
          </a:p>
          <a:p>
            <a:endParaRPr lang="en-GB" sz="1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4624" y="139143"/>
            <a:ext cx="6768752" cy="820051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                Parent / Teen         Communication</a:t>
            </a:r>
            <a:br>
              <a:rPr lang="en-GB" sz="2400" dirty="0"/>
            </a:br>
            <a:r>
              <a:rPr lang="en-GB" sz="2400" dirty="0"/>
              <a:t>Training for Facilitators: PHA Belfast/</a:t>
            </a:r>
            <a:r>
              <a:rPr lang="en-GB" sz="2400" dirty="0" err="1"/>
              <a:t>Southeastern</a:t>
            </a:r>
            <a:r>
              <a:rPr lang="en-GB" sz="2400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6622" y="8696786"/>
            <a:ext cx="5772698" cy="101474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400" b="1" u="sng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</a:rPr>
              <a:t>Criteria</a:t>
            </a:r>
          </a:p>
          <a:p>
            <a:pPr marL="0" indent="0" algn="ctr">
              <a:buNone/>
            </a:pP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Calibri Light" panose="020F0302020204030204" pitchFamily="34" charset="0"/>
              </a:rPr>
              <a:t>Applications are welcome from those who have EITHER successfully completed Level 2 Parent/Teen Communication course OR  can demonstrate experience of working with parents or young people.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6436096" y="350489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‘Tune IN’ </a:t>
            </a:r>
          </a:p>
          <a:p>
            <a:endParaRPr lang="en-GB" dirty="0"/>
          </a:p>
          <a:p>
            <a:r>
              <a:rPr lang="en-GB" dirty="0"/>
              <a:t>A course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3915" y="7118707"/>
            <a:ext cx="3485542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Calibri Light" panose="020F0302020204030204" pitchFamily="34" charset="0"/>
              </a:rPr>
              <a:t>I’m Interested – what next?</a:t>
            </a:r>
          </a:p>
          <a:p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Contact Linda Allen for further info: </a:t>
            </a: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  <a:hlinkClick r:id="rId3"/>
              </a:rPr>
              <a:t>linda@acet-ni.com</a:t>
            </a: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 or call 07971065641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45024" y="1081405"/>
            <a:ext cx="262907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  <a:t>The course </a:t>
            </a:r>
          </a:p>
          <a:p>
            <a:pPr lvl="0" algn="r"/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  <a:t>This 4 day workshop style course will be beneficial for those wishing to </a:t>
            </a:r>
          </a:p>
          <a:p>
            <a:pPr lvl="0" algn="r"/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  <a:t>develop and extend their knowledge and skills in the area of </a:t>
            </a:r>
          </a:p>
          <a:p>
            <a:pPr lvl="0" algn="r"/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  <a:t>parent/teen communication as part of their role in the wider community.</a:t>
            </a:r>
          </a:p>
          <a:p>
            <a:pPr algn="r"/>
            <a:r>
              <a:rPr lang="en-GB" sz="900" dirty="0">
                <a:solidFill>
                  <a:srgbClr val="C00000"/>
                </a:solidFill>
                <a:latin typeface="Calibri Light" panose="020F0302020204030204" pitchFamily="34" charset="0"/>
              </a:rPr>
              <a:t>ACET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has been funded by PHA Belfast/</a:t>
            </a:r>
            <a:r>
              <a:rPr lang="en-GB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SouthEastern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 Area to provide this training </a:t>
            </a:r>
            <a:r>
              <a:rPr lang="en-GB" sz="900" b="1" dirty="0">
                <a:solidFill>
                  <a:srgbClr val="C00000"/>
                </a:solidFill>
                <a:latin typeface="Calibri Light" panose="020F0302020204030204" pitchFamily="34" charset="0"/>
              </a:rPr>
              <a:t>FREE </a:t>
            </a:r>
            <a:r>
              <a:rPr lang="en-GB" sz="900" dirty="0">
                <a:solidFill>
                  <a:srgbClr val="C00000"/>
                </a:solidFill>
                <a:latin typeface="Calibri Light" panose="020F0302020204030204" pitchFamily="34" charset="0"/>
              </a:rPr>
              <a:t>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to </a:t>
            </a:r>
          </a:p>
          <a:p>
            <a:pPr algn="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participants</a:t>
            </a:r>
          </a:p>
          <a:p>
            <a:pPr lvl="0" algn="r"/>
            <a:endParaRPr lang="en-GB" sz="1200" dirty="0">
              <a:solidFill>
                <a:prstClr val="black">
                  <a:lumMod val="75000"/>
                  <a:lumOff val="25000"/>
                </a:prstClr>
              </a:solidFill>
              <a:latin typeface="Calibri Light" panose="020F0302020204030204" pitchFamily="34" charset="0"/>
            </a:endParaRP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483915" y="5810126"/>
            <a:ext cx="352114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  <a:t>Accreditation </a:t>
            </a:r>
          </a:p>
          <a:p>
            <a:pPr lvl="0"/>
            <a:r>
              <a:rPr lang="en-GB" sz="1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 Light" panose="020F0302020204030204" pitchFamily="34" charset="0"/>
              </a:rPr>
              <a:t>This course has been accredited by the Open College Network (OCN) with 6 credits at Level 3. To complete this accreditation requires full attendance at the 4 training days and completion of course assignments and practical application </a:t>
            </a:r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9522" y="1064568"/>
            <a:ext cx="2808728" cy="196977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sz="16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alibri Light" panose="020F0302020204030204" pitchFamily="34" charset="0"/>
              </a:rPr>
              <a:t>Dates for 2018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Thursdays 18</a:t>
            </a:r>
            <a:r>
              <a:rPr lang="en-GB" sz="1400" baseline="30000" dirty="0">
                <a:solidFill>
                  <a:schemeClr val="bg1"/>
                </a:solidFill>
                <a:latin typeface="Calibri Light" panose="020F0302020204030204" pitchFamily="34" charset="0"/>
              </a:rPr>
              <a:t>th</a:t>
            </a: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, 25</a:t>
            </a:r>
            <a:r>
              <a:rPr lang="en-GB" sz="1400" baseline="30000" dirty="0">
                <a:solidFill>
                  <a:schemeClr val="bg1"/>
                </a:solidFill>
                <a:latin typeface="Calibri Light" panose="020F0302020204030204" pitchFamily="34" charset="0"/>
              </a:rPr>
              <a:t>th</a:t>
            </a: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 October &amp; 1</a:t>
            </a:r>
            <a:r>
              <a:rPr lang="en-GB" sz="1400" baseline="30000" dirty="0">
                <a:solidFill>
                  <a:schemeClr val="bg1"/>
                </a:solidFill>
                <a:latin typeface="Calibri Light" panose="020F0302020204030204" pitchFamily="34" charset="0"/>
              </a:rPr>
              <a:t>st</a:t>
            </a: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, 8</a:t>
            </a:r>
            <a:r>
              <a:rPr lang="en-GB" sz="1400" baseline="30000" dirty="0">
                <a:solidFill>
                  <a:schemeClr val="bg1"/>
                </a:solidFill>
                <a:latin typeface="Calibri Light" panose="020F0302020204030204" pitchFamily="34" charset="0"/>
              </a:rPr>
              <a:t>th</a:t>
            </a:r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 November 2018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Calibri Light" panose="020F0302020204030204" pitchFamily="34" charset="0"/>
              </a:rPr>
              <a:t> from 10.00-4.00pm. </a:t>
            </a:r>
          </a:p>
          <a:p>
            <a:pPr algn="ctr"/>
            <a:endParaRPr lang="en-GB" sz="1400" dirty="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 Light" panose="020F0302020204030204" pitchFamily="34" charset="0"/>
              </a:rPr>
              <a:t>All training days will be held at: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latin typeface="Calibri Light" panose="020F0302020204030204" pitchFamily="34" charset="0"/>
              </a:rPr>
              <a:t>CFC, Belmont Rd, Belfast  </a:t>
            </a:r>
          </a:p>
          <a:p>
            <a:pPr algn="ctr"/>
            <a:endParaRPr lang="en-GB" sz="1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Picture 2" descr="C:\Users\user\Documents\ACET ADMIN &amp; PROCEDURES\Website\ACET logos high res\Acet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7257256"/>
            <a:ext cx="1890089" cy="1138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ocuments\PARENT FACILITATOR COURSES\RECRUITMENT\PHA Logo supporte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911" y="5437237"/>
            <a:ext cx="1408113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781a3ab84c000318bbc2f18f8318df55--photo-kids-baseball-cap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298" y="3152800"/>
            <a:ext cx="2492895" cy="366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1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237</Words>
  <Application>Microsoft Office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Times New Roman</vt:lpstr>
      <vt:lpstr>NewsPrint</vt:lpstr>
      <vt:lpstr>                Parent / Teen         Communication Training for Facilitators: PHA Belfast/Southeastern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parents: Focus on Communicating with Teenagers</dc:title>
  <dc:creator>user</dc:creator>
  <cp:lastModifiedBy>Meabh Morgan</cp:lastModifiedBy>
  <cp:revision>40</cp:revision>
  <cp:lastPrinted>2018-08-14T21:01:43Z</cp:lastPrinted>
  <dcterms:created xsi:type="dcterms:W3CDTF">2016-07-25T14:10:46Z</dcterms:created>
  <dcterms:modified xsi:type="dcterms:W3CDTF">2018-09-13T13:44:18Z</dcterms:modified>
</cp:coreProperties>
</file>